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1" r:id="rId1"/>
    <p:sldMasterId id="2147483697" r:id="rId2"/>
    <p:sldMasterId id="2147483675" r:id="rId3"/>
    <p:sldMasterId id="2147483687" r:id="rId4"/>
  </p:sldMasterIdLst>
  <p:notesMasterIdLst>
    <p:notesMasterId r:id="rId33"/>
  </p:notesMasterIdLst>
  <p:sldIdLst>
    <p:sldId id="569" r:id="rId5"/>
    <p:sldId id="793" r:id="rId6"/>
    <p:sldId id="694" r:id="rId7"/>
    <p:sldId id="794" r:id="rId8"/>
    <p:sldId id="786" r:id="rId9"/>
    <p:sldId id="552" r:id="rId10"/>
    <p:sldId id="792" r:id="rId11"/>
    <p:sldId id="261" r:id="rId12"/>
    <p:sldId id="558" r:id="rId13"/>
    <p:sldId id="780" r:id="rId14"/>
    <p:sldId id="570" r:id="rId15"/>
    <p:sldId id="542" r:id="rId16"/>
    <p:sldId id="781" r:id="rId17"/>
    <p:sldId id="784" r:id="rId18"/>
    <p:sldId id="785" r:id="rId19"/>
    <p:sldId id="562" r:id="rId20"/>
    <p:sldId id="560" r:id="rId21"/>
    <p:sldId id="788" r:id="rId22"/>
    <p:sldId id="782" r:id="rId23"/>
    <p:sldId id="790" r:id="rId24"/>
    <p:sldId id="771" r:id="rId25"/>
    <p:sldId id="772" r:id="rId26"/>
    <p:sldId id="731" r:id="rId27"/>
    <p:sldId id="732" r:id="rId28"/>
    <p:sldId id="734" r:id="rId29"/>
    <p:sldId id="743" r:id="rId30"/>
    <p:sldId id="746" r:id="rId31"/>
    <p:sldId id="795" r:id="rId32"/>
  </p:sldIdLst>
  <p:sldSz cx="9144000" cy="6858000" type="letter"/>
  <p:notesSz cx="6858000" cy="9144000"/>
  <p:defaultTextStyle>
    <a:defPPr>
      <a:defRPr lang="en-US"/>
    </a:defPPr>
    <a:lvl1pPr marL="0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7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54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81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07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34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61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88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015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0FF"/>
    <a:srgbClr val="0432FF"/>
    <a:srgbClr val="FFFFCC"/>
    <a:srgbClr val="CCFFFF"/>
    <a:srgbClr val="8EFA00"/>
    <a:srgbClr val="FFFF99"/>
    <a:srgbClr val="0070C0"/>
    <a:srgbClr val="FFFF66"/>
    <a:srgbClr val="007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084"/>
    <p:restoredTop sz="94713" autoAdjust="0"/>
  </p:normalViewPr>
  <p:slideViewPr>
    <p:cSldViewPr>
      <p:cViewPr varScale="1">
        <p:scale>
          <a:sx n="131" d="100"/>
          <a:sy n="131" d="100"/>
        </p:scale>
        <p:origin x="594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4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AB1E2D-BD39-449F-A094-520004F8441F}" type="doc">
      <dgm:prSet loTypeId="urn:microsoft.com/office/officeart/2005/8/layout/vList2" loCatId="list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CA63F56E-BF8E-4FAE-8068-EC3A951B0AFC}">
      <dgm:prSet custT="1"/>
      <dgm:spPr/>
      <dgm:t>
        <a:bodyPr/>
        <a:lstStyle/>
        <a:p>
          <a:r>
            <a:rPr lang="en-US" sz="3200" dirty="0">
              <a:latin typeface="Tw Cen MT" panose="020B0602020104020603" pitchFamily="34" charset="77"/>
            </a:rPr>
            <a:t>Metadata is a first-class data object</a:t>
          </a:r>
        </a:p>
      </dgm:t>
    </dgm:pt>
    <dgm:pt modelId="{8EB97298-B54E-4519-B638-6D3FED682EDA}" type="parTrans" cxnId="{F1694570-3575-4FA8-916C-5DCD2CC5ED99}">
      <dgm:prSet/>
      <dgm:spPr/>
      <dgm:t>
        <a:bodyPr/>
        <a:lstStyle/>
        <a:p>
          <a:endParaRPr lang="en-US"/>
        </a:p>
      </dgm:t>
    </dgm:pt>
    <dgm:pt modelId="{4850DC60-2C73-42FE-8D67-3D849D6703E6}" type="sibTrans" cxnId="{F1694570-3575-4FA8-916C-5DCD2CC5ED99}">
      <dgm:prSet/>
      <dgm:spPr/>
      <dgm:t>
        <a:bodyPr/>
        <a:lstStyle/>
        <a:p>
          <a:endParaRPr lang="en-US"/>
        </a:p>
      </dgm:t>
    </dgm:pt>
    <dgm:pt modelId="{61C0FF8D-4B10-4870-8997-7DCD2F2C5173}">
      <dgm:prSet custT="1"/>
      <dgm:spPr/>
      <dgm:t>
        <a:bodyPr/>
        <a:lstStyle/>
        <a:p>
          <a:r>
            <a:rPr lang="en-US" sz="2800" dirty="0">
              <a:latin typeface="Tw Cen MT" panose="020B0602020104020603" pitchFamily="34" charset="77"/>
            </a:rPr>
            <a:t>There’s lots of unstructured data, but…. a lot of data has metadata or needs better metadata to use it. </a:t>
          </a:r>
        </a:p>
      </dgm:t>
    </dgm:pt>
    <dgm:pt modelId="{2F7833A7-C487-41CE-92AB-30E6A9369F4D}" type="parTrans" cxnId="{00B66216-D85A-42D7-9C31-28AB38CEB1E6}">
      <dgm:prSet/>
      <dgm:spPr/>
      <dgm:t>
        <a:bodyPr/>
        <a:lstStyle/>
        <a:p>
          <a:endParaRPr lang="en-US"/>
        </a:p>
      </dgm:t>
    </dgm:pt>
    <dgm:pt modelId="{72BB937D-3A38-47F6-8161-5A19C26C03BD}" type="sibTrans" cxnId="{00B66216-D85A-42D7-9C31-28AB38CEB1E6}">
      <dgm:prSet/>
      <dgm:spPr/>
      <dgm:t>
        <a:bodyPr/>
        <a:lstStyle/>
        <a:p>
          <a:endParaRPr lang="en-US"/>
        </a:p>
      </dgm:t>
    </dgm:pt>
    <dgm:pt modelId="{7CE5CEED-2DB3-6244-8D1F-49BDB882440F}" type="pres">
      <dgm:prSet presAssocID="{3BAB1E2D-BD39-449F-A094-520004F8441F}" presName="linear" presStyleCnt="0">
        <dgm:presLayoutVars>
          <dgm:animLvl val="lvl"/>
          <dgm:resizeHandles val="exact"/>
        </dgm:presLayoutVars>
      </dgm:prSet>
      <dgm:spPr/>
    </dgm:pt>
    <dgm:pt modelId="{F466020D-C0C0-C74F-AAE9-45B088663A28}" type="pres">
      <dgm:prSet presAssocID="{CA63F56E-BF8E-4FAE-8068-EC3A951B0AFC}" presName="parentText" presStyleLbl="node1" presStyleIdx="0" presStyleCnt="2" custLinFactY="-16434" custLinFactNeighborY="-100000">
        <dgm:presLayoutVars>
          <dgm:chMax val="0"/>
          <dgm:bulletEnabled val="1"/>
        </dgm:presLayoutVars>
      </dgm:prSet>
      <dgm:spPr/>
    </dgm:pt>
    <dgm:pt modelId="{0DA4B2A3-67EB-954B-858D-510F4B802664}" type="pres">
      <dgm:prSet presAssocID="{4850DC60-2C73-42FE-8D67-3D849D6703E6}" presName="spacer" presStyleCnt="0"/>
      <dgm:spPr/>
    </dgm:pt>
    <dgm:pt modelId="{53E5DCF1-5A5D-D848-BF45-33289620A850}" type="pres">
      <dgm:prSet presAssocID="{61C0FF8D-4B10-4870-8997-7DCD2F2C517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00B66216-D85A-42D7-9C31-28AB38CEB1E6}" srcId="{3BAB1E2D-BD39-449F-A094-520004F8441F}" destId="{61C0FF8D-4B10-4870-8997-7DCD2F2C5173}" srcOrd="1" destOrd="0" parTransId="{2F7833A7-C487-41CE-92AB-30E6A9369F4D}" sibTransId="{72BB937D-3A38-47F6-8161-5A19C26C03BD}"/>
    <dgm:cxn modelId="{7413FC66-56D2-F14A-8DF1-BAA5A06E3A28}" type="presOf" srcId="{61C0FF8D-4B10-4870-8997-7DCD2F2C5173}" destId="{53E5DCF1-5A5D-D848-BF45-33289620A850}" srcOrd="0" destOrd="0" presId="urn:microsoft.com/office/officeart/2005/8/layout/vList2"/>
    <dgm:cxn modelId="{F1694570-3575-4FA8-916C-5DCD2CC5ED99}" srcId="{3BAB1E2D-BD39-449F-A094-520004F8441F}" destId="{CA63F56E-BF8E-4FAE-8068-EC3A951B0AFC}" srcOrd="0" destOrd="0" parTransId="{8EB97298-B54E-4519-B638-6D3FED682EDA}" sibTransId="{4850DC60-2C73-42FE-8D67-3D849D6703E6}"/>
    <dgm:cxn modelId="{70973D7A-ED4D-224F-AEB9-80C6FCFB447F}" type="presOf" srcId="{CA63F56E-BF8E-4FAE-8068-EC3A951B0AFC}" destId="{F466020D-C0C0-C74F-AAE9-45B088663A28}" srcOrd="0" destOrd="0" presId="urn:microsoft.com/office/officeart/2005/8/layout/vList2"/>
    <dgm:cxn modelId="{1D98D7A2-3E86-8F43-BD82-F1FD233ED20E}" type="presOf" srcId="{3BAB1E2D-BD39-449F-A094-520004F8441F}" destId="{7CE5CEED-2DB3-6244-8D1F-49BDB882440F}" srcOrd="0" destOrd="0" presId="urn:microsoft.com/office/officeart/2005/8/layout/vList2"/>
    <dgm:cxn modelId="{B3094865-AE3D-0044-9BC5-29375616B7E2}" type="presParOf" srcId="{7CE5CEED-2DB3-6244-8D1F-49BDB882440F}" destId="{F466020D-C0C0-C74F-AAE9-45B088663A28}" srcOrd="0" destOrd="0" presId="urn:microsoft.com/office/officeart/2005/8/layout/vList2"/>
    <dgm:cxn modelId="{429D06FF-720A-1342-AB1A-3A848AE93305}" type="presParOf" srcId="{7CE5CEED-2DB3-6244-8D1F-49BDB882440F}" destId="{0DA4B2A3-67EB-954B-858D-510F4B802664}" srcOrd="1" destOrd="0" presId="urn:microsoft.com/office/officeart/2005/8/layout/vList2"/>
    <dgm:cxn modelId="{2371DFDB-88BB-874D-A8FA-082EC4DDCB02}" type="presParOf" srcId="{7CE5CEED-2DB3-6244-8D1F-49BDB882440F}" destId="{53E5DCF1-5A5D-D848-BF45-33289620A850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A5FCFF4-4DFA-4E7D-9DCE-C10E104A325E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62E7008-3A15-4E9D-BD4D-386C7A5784AD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Dates back to 5</a:t>
          </a:r>
          <a:r>
            <a:rPr lang="en-US" sz="2000" baseline="30000" dirty="0">
              <a:latin typeface="Tw Cen MT" panose="020B0602020104020603" pitchFamily="34" charset="77"/>
            </a:rPr>
            <a:t>th</a:t>
          </a:r>
          <a:r>
            <a:rPr lang="en-US" sz="2000" dirty="0">
              <a:latin typeface="Tw Cen MT" panose="020B0602020104020603" pitchFamily="34" charset="77"/>
            </a:rPr>
            <a:t> Century B.C. when Empedocles divided the world into four elements – earth, fire, water and air.</a:t>
          </a:r>
        </a:p>
      </dgm:t>
    </dgm:pt>
    <dgm:pt modelId="{E7C4240C-E8EB-4A29-9AE1-49F740F8606C}" type="parTrans" cxnId="{CA27F2BC-4083-4CBA-9364-50CFD24356F0}">
      <dgm:prSet/>
      <dgm:spPr/>
      <dgm:t>
        <a:bodyPr/>
        <a:lstStyle/>
        <a:p>
          <a:endParaRPr lang="en-US"/>
        </a:p>
      </dgm:t>
    </dgm:pt>
    <dgm:pt modelId="{E6E4B137-0D4E-4144-A6EB-B1276472AE0F}" type="sibTrans" cxnId="{CA27F2BC-4083-4CBA-9364-50CFD24356F0}">
      <dgm:prSet/>
      <dgm:spPr/>
      <dgm:t>
        <a:bodyPr/>
        <a:lstStyle/>
        <a:p>
          <a:endParaRPr lang="en-US"/>
        </a:p>
      </dgm:t>
    </dgm:pt>
    <dgm:pt modelId="{0619CF64-0FDE-46BA-8CBA-2FCACE411EE3}">
      <dgm:prSet custT="1"/>
      <dgm:spPr/>
      <dgm:t>
        <a:bodyPr/>
        <a:lstStyle/>
        <a:p>
          <a:r>
            <a:rPr lang="en-US" sz="2800" dirty="0">
              <a:latin typeface="Tw Cen MT" panose="020B0602020104020603" pitchFamily="34" charset="77"/>
            </a:rPr>
            <a:t>Aristotle ∙ classification</a:t>
          </a:r>
        </a:p>
      </dgm:t>
    </dgm:pt>
    <dgm:pt modelId="{16FB2172-7D14-4F14-807D-0D1DFC464D53}" type="parTrans" cxnId="{1D3321EC-6D78-44E9-B58F-74DF15676D0E}">
      <dgm:prSet/>
      <dgm:spPr/>
      <dgm:t>
        <a:bodyPr/>
        <a:lstStyle/>
        <a:p>
          <a:endParaRPr lang="en-US"/>
        </a:p>
      </dgm:t>
    </dgm:pt>
    <dgm:pt modelId="{170EED1D-C226-4CC3-A7E3-29654E6B3264}" type="sibTrans" cxnId="{1D3321EC-6D78-44E9-B58F-74DF15676D0E}">
      <dgm:prSet/>
      <dgm:spPr/>
      <dgm:t>
        <a:bodyPr/>
        <a:lstStyle/>
        <a:p>
          <a:endParaRPr lang="en-US"/>
        </a:p>
      </dgm:t>
    </dgm:pt>
    <dgm:pt modelId="{3B04E0D0-320B-4DEF-9D94-5C2256F94066}">
      <dgm:prSet custT="1"/>
      <dgm:spPr/>
      <dgm:t>
        <a:bodyPr/>
        <a:lstStyle/>
        <a:p>
          <a:r>
            <a:rPr lang="en-US" sz="2400" dirty="0">
              <a:latin typeface="Tw Cen MT" panose="020B0602020104020603" pitchFamily="34" charset="77"/>
            </a:rPr>
            <a:t>Touches on “epistemology,” which” is about knowledge and knowing</a:t>
          </a:r>
        </a:p>
      </dgm:t>
    </dgm:pt>
    <dgm:pt modelId="{B65D4A36-915C-40CF-B700-F52FC42205F3}" type="parTrans" cxnId="{44FAF171-A02F-456A-8CEC-4986743190E6}">
      <dgm:prSet/>
      <dgm:spPr/>
      <dgm:t>
        <a:bodyPr/>
        <a:lstStyle/>
        <a:p>
          <a:endParaRPr lang="en-US"/>
        </a:p>
      </dgm:t>
    </dgm:pt>
    <dgm:pt modelId="{FC369AEF-54CE-495E-84DD-ECB396D7F969}" type="sibTrans" cxnId="{44FAF171-A02F-456A-8CEC-4986743190E6}">
      <dgm:prSet/>
      <dgm:spPr/>
      <dgm:t>
        <a:bodyPr/>
        <a:lstStyle/>
        <a:p>
          <a:endParaRPr lang="en-US"/>
        </a:p>
      </dgm:t>
    </dgm:pt>
    <dgm:pt modelId="{C0060670-E68D-4F4A-83DF-2A5C5207B5F2}">
      <dgm:prSet custT="1"/>
      <dgm:spPr/>
      <dgm:t>
        <a:bodyPr/>
        <a:lstStyle/>
        <a:p>
          <a:r>
            <a:rPr lang="en-US" sz="2300" dirty="0">
              <a:latin typeface="Tw Cen MT" panose="020B0602020104020603" pitchFamily="34" charset="77"/>
            </a:rPr>
            <a:t>Metaphysics:  Defined by philosophers as the </a:t>
          </a:r>
          <a:r>
            <a:rPr lang="en-US" sz="2800" i="1" dirty="0">
              <a:latin typeface="Tw Cen MT" panose="020B0602020104020603" pitchFamily="34" charset="77"/>
            </a:rPr>
            <a:t>nature</a:t>
          </a:r>
          <a:r>
            <a:rPr lang="en-US" sz="2300" i="1" dirty="0">
              <a:latin typeface="Tw Cen MT" panose="020B0602020104020603" pitchFamily="34" charset="77"/>
            </a:rPr>
            <a:t> of being or </a:t>
          </a:r>
          <a:r>
            <a:rPr lang="en-US" sz="2300" b="1" i="1" u="sng" dirty="0">
              <a:latin typeface="Tw Cen MT" panose="020B0602020104020603" pitchFamily="34" charset="77"/>
            </a:rPr>
            <a:t>existence</a:t>
          </a:r>
          <a:r>
            <a:rPr lang="en-US" sz="2300" dirty="0">
              <a:latin typeface="Tw Cen MT" panose="020B0602020104020603" pitchFamily="34" charset="77"/>
            </a:rPr>
            <a:t>.</a:t>
          </a:r>
        </a:p>
      </dgm:t>
    </dgm:pt>
    <dgm:pt modelId="{59C1163B-0361-401B-A433-1F9F3A68F3A0}" type="parTrans" cxnId="{BD0E07AE-16A4-4C42-B44E-B8EC253541E1}">
      <dgm:prSet/>
      <dgm:spPr/>
      <dgm:t>
        <a:bodyPr/>
        <a:lstStyle/>
        <a:p>
          <a:endParaRPr lang="en-US"/>
        </a:p>
      </dgm:t>
    </dgm:pt>
    <dgm:pt modelId="{2DED8F76-FDA3-4835-8BF5-3FC50D0EB325}" type="sibTrans" cxnId="{BD0E07AE-16A4-4C42-B44E-B8EC253541E1}">
      <dgm:prSet/>
      <dgm:spPr/>
      <dgm:t>
        <a:bodyPr/>
        <a:lstStyle/>
        <a:p>
          <a:endParaRPr lang="en-US"/>
        </a:p>
      </dgm:t>
    </dgm:pt>
    <dgm:pt modelId="{43FFF7FE-04CA-4347-96EF-CFA1AF20E9A3}" type="pres">
      <dgm:prSet presAssocID="{DA5FCFF4-4DFA-4E7D-9DCE-C10E104A325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744A488-1F3D-374A-A6DD-4519F423D473}" type="pres">
      <dgm:prSet presAssocID="{662E7008-3A15-4E9D-BD4D-386C7A5784AD}" presName="hierRoot1" presStyleCnt="0"/>
      <dgm:spPr/>
    </dgm:pt>
    <dgm:pt modelId="{DD6267B2-2B76-EF4B-82A1-F580BD8186AE}" type="pres">
      <dgm:prSet presAssocID="{662E7008-3A15-4E9D-BD4D-386C7A5784AD}" presName="composite" presStyleCnt="0"/>
      <dgm:spPr/>
    </dgm:pt>
    <dgm:pt modelId="{AF6698E6-5B26-B74D-A22A-2E66A0B71545}" type="pres">
      <dgm:prSet presAssocID="{662E7008-3A15-4E9D-BD4D-386C7A5784AD}" presName="background" presStyleLbl="node0" presStyleIdx="0" presStyleCnt="2"/>
      <dgm:spPr/>
    </dgm:pt>
    <dgm:pt modelId="{65A794CF-953E-9B4A-BB64-26233CC0BA4D}" type="pres">
      <dgm:prSet presAssocID="{662E7008-3A15-4E9D-BD4D-386C7A5784AD}" presName="text" presStyleLbl="fgAcc0" presStyleIdx="0" presStyleCnt="2" custLinFactNeighborX="-3556" custLinFactNeighborY="-10586">
        <dgm:presLayoutVars>
          <dgm:chPref val="3"/>
        </dgm:presLayoutVars>
      </dgm:prSet>
      <dgm:spPr/>
    </dgm:pt>
    <dgm:pt modelId="{E4F7E002-34F9-644C-97B0-056F7BF3F10B}" type="pres">
      <dgm:prSet presAssocID="{662E7008-3A15-4E9D-BD4D-386C7A5784AD}" presName="hierChild2" presStyleCnt="0"/>
      <dgm:spPr/>
    </dgm:pt>
    <dgm:pt modelId="{4DCEBEDA-9304-584D-86DE-9228549970EA}" type="pres">
      <dgm:prSet presAssocID="{16FB2172-7D14-4F14-807D-0D1DFC464D53}" presName="Name10" presStyleLbl="parChTrans1D2" presStyleIdx="0" presStyleCnt="2"/>
      <dgm:spPr/>
    </dgm:pt>
    <dgm:pt modelId="{1D37F939-F873-EF40-B900-C7ACC0BAEC88}" type="pres">
      <dgm:prSet presAssocID="{0619CF64-0FDE-46BA-8CBA-2FCACE411EE3}" presName="hierRoot2" presStyleCnt="0"/>
      <dgm:spPr/>
    </dgm:pt>
    <dgm:pt modelId="{137C5C84-C94D-0B4B-A56A-555A09EC16D2}" type="pres">
      <dgm:prSet presAssocID="{0619CF64-0FDE-46BA-8CBA-2FCACE411EE3}" presName="composite2" presStyleCnt="0"/>
      <dgm:spPr/>
    </dgm:pt>
    <dgm:pt modelId="{C127DD17-D1E9-B74A-9B5A-F8300635FB33}" type="pres">
      <dgm:prSet presAssocID="{0619CF64-0FDE-46BA-8CBA-2FCACE411EE3}" presName="background2" presStyleLbl="node2" presStyleIdx="0" presStyleCnt="2"/>
      <dgm:spPr/>
    </dgm:pt>
    <dgm:pt modelId="{83C49087-6E7C-7E44-98B4-FB7300114F38}" type="pres">
      <dgm:prSet presAssocID="{0619CF64-0FDE-46BA-8CBA-2FCACE411EE3}" presName="text2" presStyleLbl="fgAcc2" presStyleIdx="0" presStyleCnt="2">
        <dgm:presLayoutVars>
          <dgm:chPref val="3"/>
        </dgm:presLayoutVars>
      </dgm:prSet>
      <dgm:spPr/>
    </dgm:pt>
    <dgm:pt modelId="{45CC7A15-2776-5245-B900-A2635BC181C1}" type="pres">
      <dgm:prSet presAssocID="{0619CF64-0FDE-46BA-8CBA-2FCACE411EE3}" presName="hierChild3" presStyleCnt="0"/>
      <dgm:spPr/>
    </dgm:pt>
    <dgm:pt modelId="{64150A3F-57AE-DF42-8DB4-F82781ED219A}" type="pres">
      <dgm:prSet presAssocID="{B65D4A36-915C-40CF-B700-F52FC42205F3}" presName="Name10" presStyleLbl="parChTrans1D2" presStyleIdx="1" presStyleCnt="2"/>
      <dgm:spPr/>
    </dgm:pt>
    <dgm:pt modelId="{218D3AC3-EBC2-124F-8604-0BABE303D458}" type="pres">
      <dgm:prSet presAssocID="{3B04E0D0-320B-4DEF-9D94-5C2256F94066}" presName="hierRoot2" presStyleCnt="0"/>
      <dgm:spPr/>
    </dgm:pt>
    <dgm:pt modelId="{CA185F36-BA60-CE4A-82FB-BA7F1F4734DF}" type="pres">
      <dgm:prSet presAssocID="{3B04E0D0-320B-4DEF-9D94-5C2256F94066}" presName="composite2" presStyleCnt="0"/>
      <dgm:spPr/>
    </dgm:pt>
    <dgm:pt modelId="{49654464-8268-C645-A1A2-2C4DFAB4E387}" type="pres">
      <dgm:prSet presAssocID="{3B04E0D0-320B-4DEF-9D94-5C2256F94066}" presName="background2" presStyleLbl="node2" presStyleIdx="1" presStyleCnt="2"/>
      <dgm:spPr/>
    </dgm:pt>
    <dgm:pt modelId="{016097AD-1F48-C649-89C1-F40DEB2FB6C5}" type="pres">
      <dgm:prSet presAssocID="{3B04E0D0-320B-4DEF-9D94-5C2256F94066}" presName="text2" presStyleLbl="fgAcc2" presStyleIdx="1" presStyleCnt="2">
        <dgm:presLayoutVars>
          <dgm:chPref val="3"/>
        </dgm:presLayoutVars>
      </dgm:prSet>
      <dgm:spPr/>
    </dgm:pt>
    <dgm:pt modelId="{ACACEEAA-CDDD-8B4D-A8E3-527BFB1D56E8}" type="pres">
      <dgm:prSet presAssocID="{3B04E0D0-320B-4DEF-9D94-5C2256F94066}" presName="hierChild3" presStyleCnt="0"/>
      <dgm:spPr/>
    </dgm:pt>
    <dgm:pt modelId="{0921BEBE-C8F4-BC42-8178-1C398526C53A}" type="pres">
      <dgm:prSet presAssocID="{C0060670-E68D-4F4A-83DF-2A5C5207B5F2}" presName="hierRoot1" presStyleCnt="0"/>
      <dgm:spPr/>
    </dgm:pt>
    <dgm:pt modelId="{BA59D3F5-CEF2-8A46-8BA9-F01330B9904D}" type="pres">
      <dgm:prSet presAssocID="{C0060670-E68D-4F4A-83DF-2A5C5207B5F2}" presName="composite" presStyleCnt="0"/>
      <dgm:spPr/>
    </dgm:pt>
    <dgm:pt modelId="{59903DB9-906A-5443-8336-987E4232DE15}" type="pres">
      <dgm:prSet presAssocID="{C0060670-E68D-4F4A-83DF-2A5C5207B5F2}" presName="background" presStyleLbl="node0" presStyleIdx="1" presStyleCnt="2"/>
      <dgm:spPr/>
    </dgm:pt>
    <dgm:pt modelId="{0BFC3540-D10D-3C4F-8651-A250755EFBEB}" type="pres">
      <dgm:prSet presAssocID="{C0060670-E68D-4F4A-83DF-2A5C5207B5F2}" presName="text" presStyleLbl="fgAcc0" presStyleIdx="1" presStyleCnt="2">
        <dgm:presLayoutVars>
          <dgm:chPref val="3"/>
        </dgm:presLayoutVars>
      </dgm:prSet>
      <dgm:spPr/>
    </dgm:pt>
    <dgm:pt modelId="{DB0386A9-393C-1D47-83B2-32A32B21F9A0}" type="pres">
      <dgm:prSet presAssocID="{C0060670-E68D-4F4A-83DF-2A5C5207B5F2}" presName="hierChild2" presStyleCnt="0"/>
      <dgm:spPr/>
    </dgm:pt>
  </dgm:ptLst>
  <dgm:cxnLst>
    <dgm:cxn modelId="{E5173014-0089-904F-97CF-4DEF92F0000D}" type="presOf" srcId="{B65D4A36-915C-40CF-B700-F52FC42205F3}" destId="{64150A3F-57AE-DF42-8DB4-F82781ED219A}" srcOrd="0" destOrd="0" presId="urn:microsoft.com/office/officeart/2005/8/layout/hierarchy1"/>
    <dgm:cxn modelId="{153EC664-0938-1E48-BC68-3F2A11842161}" type="presOf" srcId="{0619CF64-0FDE-46BA-8CBA-2FCACE411EE3}" destId="{83C49087-6E7C-7E44-98B4-FB7300114F38}" srcOrd="0" destOrd="0" presId="urn:microsoft.com/office/officeart/2005/8/layout/hierarchy1"/>
    <dgm:cxn modelId="{44FAF171-A02F-456A-8CEC-4986743190E6}" srcId="{662E7008-3A15-4E9D-BD4D-386C7A5784AD}" destId="{3B04E0D0-320B-4DEF-9D94-5C2256F94066}" srcOrd="1" destOrd="0" parTransId="{B65D4A36-915C-40CF-B700-F52FC42205F3}" sibTransId="{FC369AEF-54CE-495E-84DD-ECB396D7F969}"/>
    <dgm:cxn modelId="{3F895E86-DA85-044C-9336-E7B3D28C9EDB}" type="presOf" srcId="{C0060670-E68D-4F4A-83DF-2A5C5207B5F2}" destId="{0BFC3540-D10D-3C4F-8651-A250755EFBEB}" srcOrd="0" destOrd="0" presId="urn:microsoft.com/office/officeart/2005/8/layout/hierarchy1"/>
    <dgm:cxn modelId="{ACFF948D-DAA3-D34E-8D50-8B824037B5CD}" type="presOf" srcId="{662E7008-3A15-4E9D-BD4D-386C7A5784AD}" destId="{65A794CF-953E-9B4A-BB64-26233CC0BA4D}" srcOrd="0" destOrd="0" presId="urn:microsoft.com/office/officeart/2005/8/layout/hierarchy1"/>
    <dgm:cxn modelId="{BD0E07AE-16A4-4C42-B44E-B8EC253541E1}" srcId="{DA5FCFF4-4DFA-4E7D-9DCE-C10E104A325E}" destId="{C0060670-E68D-4F4A-83DF-2A5C5207B5F2}" srcOrd="1" destOrd="0" parTransId="{59C1163B-0361-401B-A433-1F9F3A68F3A0}" sibTransId="{2DED8F76-FDA3-4835-8BF5-3FC50D0EB325}"/>
    <dgm:cxn modelId="{CA27F2BC-4083-4CBA-9364-50CFD24356F0}" srcId="{DA5FCFF4-4DFA-4E7D-9DCE-C10E104A325E}" destId="{662E7008-3A15-4E9D-BD4D-386C7A5784AD}" srcOrd="0" destOrd="0" parTransId="{E7C4240C-E8EB-4A29-9AE1-49F740F8606C}" sibTransId="{E6E4B137-0D4E-4144-A6EB-B1276472AE0F}"/>
    <dgm:cxn modelId="{65AA6AE8-B8CA-4F4E-ACEE-AB5ABCEBF99B}" type="presOf" srcId="{16FB2172-7D14-4F14-807D-0D1DFC464D53}" destId="{4DCEBEDA-9304-584D-86DE-9228549970EA}" srcOrd="0" destOrd="0" presId="urn:microsoft.com/office/officeart/2005/8/layout/hierarchy1"/>
    <dgm:cxn modelId="{1D3321EC-6D78-44E9-B58F-74DF15676D0E}" srcId="{662E7008-3A15-4E9D-BD4D-386C7A5784AD}" destId="{0619CF64-0FDE-46BA-8CBA-2FCACE411EE3}" srcOrd="0" destOrd="0" parTransId="{16FB2172-7D14-4F14-807D-0D1DFC464D53}" sibTransId="{170EED1D-C226-4CC3-A7E3-29654E6B3264}"/>
    <dgm:cxn modelId="{380457EE-758B-E04E-899B-DFBE72BCA81B}" type="presOf" srcId="{3B04E0D0-320B-4DEF-9D94-5C2256F94066}" destId="{016097AD-1F48-C649-89C1-F40DEB2FB6C5}" srcOrd="0" destOrd="0" presId="urn:microsoft.com/office/officeart/2005/8/layout/hierarchy1"/>
    <dgm:cxn modelId="{FE606BFC-D2CC-AB46-A0E7-D775911E116C}" type="presOf" srcId="{DA5FCFF4-4DFA-4E7D-9DCE-C10E104A325E}" destId="{43FFF7FE-04CA-4347-96EF-CFA1AF20E9A3}" srcOrd="0" destOrd="0" presId="urn:microsoft.com/office/officeart/2005/8/layout/hierarchy1"/>
    <dgm:cxn modelId="{82B6C6E9-92BA-AC49-BC4B-4C50E39454BD}" type="presParOf" srcId="{43FFF7FE-04CA-4347-96EF-CFA1AF20E9A3}" destId="{C744A488-1F3D-374A-A6DD-4519F423D473}" srcOrd="0" destOrd="0" presId="urn:microsoft.com/office/officeart/2005/8/layout/hierarchy1"/>
    <dgm:cxn modelId="{8EAD2D7A-D91F-2A4F-9D26-B8441E523A17}" type="presParOf" srcId="{C744A488-1F3D-374A-A6DD-4519F423D473}" destId="{DD6267B2-2B76-EF4B-82A1-F580BD8186AE}" srcOrd="0" destOrd="0" presId="urn:microsoft.com/office/officeart/2005/8/layout/hierarchy1"/>
    <dgm:cxn modelId="{555C417D-49ED-CB46-8FF8-5BF2647A5F91}" type="presParOf" srcId="{DD6267B2-2B76-EF4B-82A1-F580BD8186AE}" destId="{AF6698E6-5B26-B74D-A22A-2E66A0B71545}" srcOrd="0" destOrd="0" presId="urn:microsoft.com/office/officeart/2005/8/layout/hierarchy1"/>
    <dgm:cxn modelId="{43B246E7-9430-CA48-8DFD-DB672D9752F5}" type="presParOf" srcId="{DD6267B2-2B76-EF4B-82A1-F580BD8186AE}" destId="{65A794CF-953E-9B4A-BB64-26233CC0BA4D}" srcOrd="1" destOrd="0" presId="urn:microsoft.com/office/officeart/2005/8/layout/hierarchy1"/>
    <dgm:cxn modelId="{02398314-1F28-0F48-9E62-BFEAFC17F36E}" type="presParOf" srcId="{C744A488-1F3D-374A-A6DD-4519F423D473}" destId="{E4F7E002-34F9-644C-97B0-056F7BF3F10B}" srcOrd="1" destOrd="0" presId="urn:microsoft.com/office/officeart/2005/8/layout/hierarchy1"/>
    <dgm:cxn modelId="{B5982541-44B3-B84F-85B8-2DD8ED6BD4B1}" type="presParOf" srcId="{E4F7E002-34F9-644C-97B0-056F7BF3F10B}" destId="{4DCEBEDA-9304-584D-86DE-9228549970EA}" srcOrd="0" destOrd="0" presId="urn:microsoft.com/office/officeart/2005/8/layout/hierarchy1"/>
    <dgm:cxn modelId="{DF6863F3-3E35-3B47-91C9-328EBB6A2029}" type="presParOf" srcId="{E4F7E002-34F9-644C-97B0-056F7BF3F10B}" destId="{1D37F939-F873-EF40-B900-C7ACC0BAEC88}" srcOrd="1" destOrd="0" presId="urn:microsoft.com/office/officeart/2005/8/layout/hierarchy1"/>
    <dgm:cxn modelId="{FA899998-1F06-D247-A64E-2896DCA7D562}" type="presParOf" srcId="{1D37F939-F873-EF40-B900-C7ACC0BAEC88}" destId="{137C5C84-C94D-0B4B-A56A-555A09EC16D2}" srcOrd="0" destOrd="0" presId="urn:microsoft.com/office/officeart/2005/8/layout/hierarchy1"/>
    <dgm:cxn modelId="{34DDC606-5537-3F46-8C6D-C2B965C26758}" type="presParOf" srcId="{137C5C84-C94D-0B4B-A56A-555A09EC16D2}" destId="{C127DD17-D1E9-B74A-9B5A-F8300635FB33}" srcOrd="0" destOrd="0" presId="urn:microsoft.com/office/officeart/2005/8/layout/hierarchy1"/>
    <dgm:cxn modelId="{C12893D2-701A-9344-B1F8-CF2B476934BE}" type="presParOf" srcId="{137C5C84-C94D-0B4B-A56A-555A09EC16D2}" destId="{83C49087-6E7C-7E44-98B4-FB7300114F38}" srcOrd="1" destOrd="0" presId="urn:microsoft.com/office/officeart/2005/8/layout/hierarchy1"/>
    <dgm:cxn modelId="{15E59A1D-80FA-9445-A5ED-C6B238D9C4C7}" type="presParOf" srcId="{1D37F939-F873-EF40-B900-C7ACC0BAEC88}" destId="{45CC7A15-2776-5245-B900-A2635BC181C1}" srcOrd="1" destOrd="0" presId="urn:microsoft.com/office/officeart/2005/8/layout/hierarchy1"/>
    <dgm:cxn modelId="{6CE59CCD-A01D-514B-A6C0-2E01553E6FB0}" type="presParOf" srcId="{E4F7E002-34F9-644C-97B0-056F7BF3F10B}" destId="{64150A3F-57AE-DF42-8DB4-F82781ED219A}" srcOrd="2" destOrd="0" presId="urn:microsoft.com/office/officeart/2005/8/layout/hierarchy1"/>
    <dgm:cxn modelId="{F7D5E555-4AF6-4B42-8ED0-D54D6FF7D91E}" type="presParOf" srcId="{E4F7E002-34F9-644C-97B0-056F7BF3F10B}" destId="{218D3AC3-EBC2-124F-8604-0BABE303D458}" srcOrd="3" destOrd="0" presId="urn:microsoft.com/office/officeart/2005/8/layout/hierarchy1"/>
    <dgm:cxn modelId="{9B5997B9-1BCA-214A-84C9-C79F251A587D}" type="presParOf" srcId="{218D3AC3-EBC2-124F-8604-0BABE303D458}" destId="{CA185F36-BA60-CE4A-82FB-BA7F1F4734DF}" srcOrd="0" destOrd="0" presId="urn:microsoft.com/office/officeart/2005/8/layout/hierarchy1"/>
    <dgm:cxn modelId="{149318CE-301D-7A44-94B0-2F979ACCC749}" type="presParOf" srcId="{CA185F36-BA60-CE4A-82FB-BA7F1F4734DF}" destId="{49654464-8268-C645-A1A2-2C4DFAB4E387}" srcOrd="0" destOrd="0" presId="urn:microsoft.com/office/officeart/2005/8/layout/hierarchy1"/>
    <dgm:cxn modelId="{8B08E6C0-540C-9549-AF3B-FEEB4A9C126D}" type="presParOf" srcId="{CA185F36-BA60-CE4A-82FB-BA7F1F4734DF}" destId="{016097AD-1F48-C649-89C1-F40DEB2FB6C5}" srcOrd="1" destOrd="0" presId="urn:microsoft.com/office/officeart/2005/8/layout/hierarchy1"/>
    <dgm:cxn modelId="{EDB51D60-8363-E74D-8986-6CC810A3ACAF}" type="presParOf" srcId="{218D3AC3-EBC2-124F-8604-0BABE303D458}" destId="{ACACEEAA-CDDD-8B4D-A8E3-527BFB1D56E8}" srcOrd="1" destOrd="0" presId="urn:microsoft.com/office/officeart/2005/8/layout/hierarchy1"/>
    <dgm:cxn modelId="{D6D14A1F-AE9B-4343-870F-E6BFE50BF503}" type="presParOf" srcId="{43FFF7FE-04CA-4347-96EF-CFA1AF20E9A3}" destId="{0921BEBE-C8F4-BC42-8178-1C398526C53A}" srcOrd="1" destOrd="0" presId="urn:microsoft.com/office/officeart/2005/8/layout/hierarchy1"/>
    <dgm:cxn modelId="{37E98174-27F0-F349-9011-F6EF96FCCB30}" type="presParOf" srcId="{0921BEBE-C8F4-BC42-8178-1C398526C53A}" destId="{BA59D3F5-CEF2-8A46-8BA9-F01330B9904D}" srcOrd="0" destOrd="0" presId="urn:microsoft.com/office/officeart/2005/8/layout/hierarchy1"/>
    <dgm:cxn modelId="{7C2070A2-98FA-2A41-8E42-06D51B2786F0}" type="presParOf" srcId="{BA59D3F5-CEF2-8A46-8BA9-F01330B9904D}" destId="{59903DB9-906A-5443-8336-987E4232DE15}" srcOrd="0" destOrd="0" presId="urn:microsoft.com/office/officeart/2005/8/layout/hierarchy1"/>
    <dgm:cxn modelId="{E620BF92-E19E-4E42-9BCD-CA29C2A2EF05}" type="presParOf" srcId="{BA59D3F5-CEF2-8A46-8BA9-F01330B9904D}" destId="{0BFC3540-D10D-3C4F-8651-A250755EFBEB}" srcOrd="1" destOrd="0" presId="urn:microsoft.com/office/officeart/2005/8/layout/hierarchy1"/>
    <dgm:cxn modelId="{C403C6B1-7A8D-6A4B-B6D6-1076A452A7E6}" type="presParOf" srcId="{0921BEBE-C8F4-BC42-8178-1C398526C53A}" destId="{DB0386A9-393C-1D47-83B2-32A32B21F9A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1F9CAE-A14A-4658-8FA8-D9CC0A7F66EA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57CE2E-CCAF-4807-8649-53761C3A8846}">
      <dgm:prSet/>
      <dgm:spPr/>
      <dgm:t>
        <a:bodyPr/>
        <a:lstStyle/>
        <a:p>
          <a:r>
            <a:rPr lang="en-US" dirty="0">
              <a:latin typeface="Tw Cen MT" panose="020B0602020104020603" pitchFamily="34" charset="77"/>
            </a:rPr>
            <a:t>What exists is only what is represented in the ontology</a:t>
          </a:r>
        </a:p>
      </dgm:t>
    </dgm:pt>
    <dgm:pt modelId="{44047A4E-1635-4E76-A043-05B99466D701}" type="parTrans" cxnId="{DDF688FD-F7A4-4894-95BB-93E92C115824}">
      <dgm:prSet/>
      <dgm:spPr/>
      <dgm:t>
        <a:bodyPr/>
        <a:lstStyle/>
        <a:p>
          <a:endParaRPr lang="en-US"/>
        </a:p>
      </dgm:t>
    </dgm:pt>
    <dgm:pt modelId="{229BEA77-082B-4180-920A-61ADB457D6D0}" type="sibTrans" cxnId="{DDF688FD-F7A4-4894-95BB-93E92C115824}">
      <dgm:prSet/>
      <dgm:spPr/>
      <dgm:t>
        <a:bodyPr/>
        <a:lstStyle/>
        <a:p>
          <a:endParaRPr lang="en-US"/>
        </a:p>
      </dgm:t>
    </dgm:pt>
    <dgm:pt modelId="{ACDF1B30-6B70-4DB0-A1A1-86E491D9252E}">
      <dgm:prSet/>
      <dgm:spPr/>
      <dgm:t>
        <a:bodyPr/>
        <a:lstStyle/>
        <a:p>
          <a:r>
            <a:rPr lang="en-US" dirty="0">
              <a:latin typeface="Tw Cen MT" panose="020B0602020104020603" pitchFamily="34" charset="77"/>
            </a:rPr>
            <a:t>Most ontologies </a:t>
          </a:r>
          <a:r>
            <a:rPr lang="en-US" u="sng" dirty="0">
              <a:latin typeface="Tw Cen MT" panose="020B0602020104020603" pitchFamily="34" charset="77"/>
            </a:rPr>
            <a:t>focus on a specific area</a:t>
          </a:r>
          <a:r>
            <a:rPr lang="en-US" dirty="0">
              <a:latin typeface="Tw Cen MT" panose="020B0602020104020603" pitchFamily="34" charset="77"/>
            </a:rPr>
            <a:t> to conceptualize the world. </a:t>
          </a:r>
        </a:p>
      </dgm:t>
    </dgm:pt>
    <dgm:pt modelId="{3CE3FC7F-869F-49A6-964E-BB62B33E58F5}" type="parTrans" cxnId="{3C96DA0D-9B7E-4F17-9A9D-874B043B4538}">
      <dgm:prSet/>
      <dgm:spPr/>
      <dgm:t>
        <a:bodyPr/>
        <a:lstStyle/>
        <a:p>
          <a:endParaRPr lang="en-US"/>
        </a:p>
      </dgm:t>
    </dgm:pt>
    <dgm:pt modelId="{62A9042F-4FA4-4CA8-8D59-F785D3D2AFBC}" type="sibTrans" cxnId="{3C96DA0D-9B7E-4F17-9A9D-874B043B4538}">
      <dgm:prSet/>
      <dgm:spPr/>
      <dgm:t>
        <a:bodyPr/>
        <a:lstStyle/>
        <a:p>
          <a:endParaRPr lang="en-US"/>
        </a:p>
      </dgm:t>
    </dgm:pt>
    <dgm:pt modelId="{8EBC2F13-3AB0-4FC3-8C57-1B9EE66B8FED}">
      <dgm:prSet/>
      <dgm:spPr/>
      <dgm:t>
        <a:bodyPr/>
        <a:lstStyle/>
        <a:p>
          <a:r>
            <a:rPr lang="en-US" u="sng" dirty="0">
              <a:latin typeface="Tw Cen MT" panose="020B0602020104020603" pitchFamily="34" charset="77"/>
            </a:rPr>
            <a:t>Must be updated</a:t>
          </a:r>
          <a:r>
            <a:rPr lang="en-US" dirty="0">
              <a:latin typeface="Tw Cen MT" panose="020B0602020104020603" pitchFamily="34" charset="77"/>
            </a:rPr>
            <a:t> to keep up with dynamic world</a:t>
          </a:r>
        </a:p>
      </dgm:t>
    </dgm:pt>
    <dgm:pt modelId="{59D68D72-5EBE-49F0-893D-8DA48E1B67CA}" type="parTrans" cxnId="{27665264-9F4A-4693-B359-9688EA227071}">
      <dgm:prSet/>
      <dgm:spPr/>
      <dgm:t>
        <a:bodyPr/>
        <a:lstStyle/>
        <a:p>
          <a:endParaRPr lang="en-US"/>
        </a:p>
      </dgm:t>
    </dgm:pt>
    <dgm:pt modelId="{332D86DB-D661-48A0-B6A8-D3C5024335FD}" type="sibTrans" cxnId="{27665264-9F4A-4693-B359-9688EA227071}">
      <dgm:prSet/>
      <dgm:spPr/>
      <dgm:t>
        <a:bodyPr/>
        <a:lstStyle/>
        <a:p>
          <a:endParaRPr lang="en-US"/>
        </a:p>
      </dgm:t>
    </dgm:pt>
    <dgm:pt modelId="{3CBD4C1B-0257-4F40-9DB1-30862080207A}">
      <dgm:prSet/>
      <dgm:spPr/>
      <dgm:t>
        <a:bodyPr/>
        <a:lstStyle/>
        <a:p>
          <a:r>
            <a:rPr lang="en-US" dirty="0">
              <a:latin typeface="Tw Cen MT" panose="020B0602020104020603" pitchFamily="34" charset="77"/>
            </a:rPr>
            <a:t>No set discipline or methodology!</a:t>
          </a:r>
        </a:p>
      </dgm:t>
    </dgm:pt>
    <dgm:pt modelId="{1D27B9A5-B96B-4B51-95BD-9F17F2635A63}" type="parTrans" cxnId="{D4143F2E-8CC9-44C6-8724-8B0C2A7C6587}">
      <dgm:prSet/>
      <dgm:spPr/>
      <dgm:t>
        <a:bodyPr/>
        <a:lstStyle/>
        <a:p>
          <a:endParaRPr lang="en-US"/>
        </a:p>
      </dgm:t>
    </dgm:pt>
    <dgm:pt modelId="{25147BED-85FA-42F5-AEEA-212B7E171338}" type="sibTrans" cxnId="{D4143F2E-8CC9-44C6-8724-8B0C2A7C6587}">
      <dgm:prSet/>
      <dgm:spPr/>
      <dgm:t>
        <a:bodyPr/>
        <a:lstStyle/>
        <a:p>
          <a:endParaRPr lang="en-US"/>
        </a:p>
      </dgm:t>
    </dgm:pt>
    <dgm:pt modelId="{E2061133-70C6-7049-9D7F-CCB4B231058A}">
      <dgm:prSet/>
      <dgm:spPr/>
      <dgm:t>
        <a:bodyPr/>
        <a:lstStyle/>
        <a:p>
          <a:r>
            <a:rPr lang="en-US" dirty="0">
              <a:latin typeface="Tw Cen MT" panose="020B0602020104020603" pitchFamily="34" charset="77"/>
            </a:rPr>
            <a:t>Joined together with instances, get closer toward knowledge graph... but fuzzy line</a:t>
          </a:r>
        </a:p>
      </dgm:t>
    </dgm:pt>
    <dgm:pt modelId="{F6693849-5FF1-E844-88B3-251F2F33CA11}" type="parTrans" cxnId="{C9CED4B3-068A-B54B-87A0-94A3EEEA1137}">
      <dgm:prSet/>
      <dgm:spPr/>
      <dgm:t>
        <a:bodyPr/>
        <a:lstStyle/>
        <a:p>
          <a:endParaRPr lang="en-US"/>
        </a:p>
      </dgm:t>
    </dgm:pt>
    <dgm:pt modelId="{20537EE7-7D1F-6E4A-A6B1-A06D3061AA60}" type="sibTrans" cxnId="{C9CED4B3-068A-B54B-87A0-94A3EEEA1137}">
      <dgm:prSet/>
      <dgm:spPr/>
      <dgm:t>
        <a:bodyPr/>
        <a:lstStyle/>
        <a:p>
          <a:endParaRPr lang="en-US"/>
        </a:p>
      </dgm:t>
    </dgm:pt>
    <dgm:pt modelId="{389B5153-1E54-3A4E-A1EA-38DF1BDAA52F}" type="pres">
      <dgm:prSet presAssocID="{C41F9CAE-A14A-4658-8FA8-D9CC0A7F66EA}" presName="linear" presStyleCnt="0">
        <dgm:presLayoutVars>
          <dgm:animLvl val="lvl"/>
          <dgm:resizeHandles val="exact"/>
        </dgm:presLayoutVars>
      </dgm:prSet>
      <dgm:spPr/>
    </dgm:pt>
    <dgm:pt modelId="{735F8342-D7D6-9243-8298-3964D64F88F6}" type="pres">
      <dgm:prSet presAssocID="{5157CE2E-CCAF-4807-8649-53761C3A884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483D6D3E-CF8A-6740-A8BF-672610712B19}" type="pres">
      <dgm:prSet presAssocID="{229BEA77-082B-4180-920A-61ADB457D6D0}" presName="spacer" presStyleCnt="0"/>
      <dgm:spPr/>
    </dgm:pt>
    <dgm:pt modelId="{01E73FF7-AB19-864C-87D7-B9DEF3114453}" type="pres">
      <dgm:prSet presAssocID="{ACDF1B30-6B70-4DB0-A1A1-86E491D9252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727FCBF-7589-BD46-9F4D-624D7235F260}" type="pres">
      <dgm:prSet presAssocID="{62A9042F-4FA4-4CA8-8D59-F785D3D2AFBC}" presName="spacer" presStyleCnt="0"/>
      <dgm:spPr/>
    </dgm:pt>
    <dgm:pt modelId="{56524E88-57D5-2848-8F01-B2C15445EDDC}" type="pres">
      <dgm:prSet presAssocID="{8EBC2F13-3AB0-4FC3-8C57-1B9EE66B8FE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5E27D26-8F41-EC4E-A587-C636A7D36666}" type="pres">
      <dgm:prSet presAssocID="{332D86DB-D661-48A0-B6A8-D3C5024335FD}" presName="spacer" presStyleCnt="0"/>
      <dgm:spPr/>
    </dgm:pt>
    <dgm:pt modelId="{C1463DD7-D617-474D-999F-994AD6FB2D54}" type="pres">
      <dgm:prSet presAssocID="{3CBD4C1B-0257-4F40-9DB1-30862080207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AB393030-4535-5549-80EE-50BF27541DFF}" type="pres">
      <dgm:prSet presAssocID="{25147BED-85FA-42F5-AEEA-212B7E171338}" presName="spacer" presStyleCnt="0"/>
      <dgm:spPr/>
    </dgm:pt>
    <dgm:pt modelId="{5C3FEFC3-49CB-D643-8EA7-AA1F0ADB72C5}" type="pres">
      <dgm:prSet presAssocID="{E2061133-70C6-7049-9D7F-CCB4B231058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C96DA0D-9B7E-4F17-9A9D-874B043B4538}" srcId="{C41F9CAE-A14A-4658-8FA8-D9CC0A7F66EA}" destId="{ACDF1B30-6B70-4DB0-A1A1-86E491D9252E}" srcOrd="1" destOrd="0" parTransId="{3CE3FC7F-869F-49A6-964E-BB62B33E58F5}" sibTransId="{62A9042F-4FA4-4CA8-8D59-F785D3D2AFBC}"/>
    <dgm:cxn modelId="{D4143F2E-8CC9-44C6-8724-8B0C2A7C6587}" srcId="{C41F9CAE-A14A-4658-8FA8-D9CC0A7F66EA}" destId="{3CBD4C1B-0257-4F40-9DB1-30862080207A}" srcOrd="3" destOrd="0" parTransId="{1D27B9A5-B96B-4B51-95BD-9F17F2635A63}" sibTransId="{25147BED-85FA-42F5-AEEA-212B7E171338}"/>
    <dgm:cxn modelId="{EA89FA5C-6EC9-1840-B902-584A26AC6FB9}" type="presOf" srcId="{ACDF1B30-6B70-4DB0-A1A1-86E491D9252E}" destId="{01E73FF7-AB19-864C-87D7-B9DEF3114453}" srcOrd="0" destOrd="0" presId="urn:microsoft.com/office/officeart/2005/8/layout/vList2"/>
    <dgm:cxn modelId="{5D60D462-2965-F445-8CD2-13B3EAF7D7A0}" type="presOf" srcId="{C41F9CAE-A14A-4658-8FA8-D9CC0A7F66EA}" destId="{389B5153-1E54-3A4E-A1EA-38DF1BDAA52F}" srcOrd="0" destOrd="0" presId="urn:microsoft.com/office/officeart/2005/8/layout/vList2"/>
    <dgm:cxn modelId="{27665264-9F4A-4693-B359-9688EA227071}" srcId="{C41F9CAE-A14A-4658-8FA8-D9CC0A7F66EA}" destId="{8EBC2F13-3AB0-4FC3-8C57-1B9EE66B8FED}" srcOrd="2" destOrd="0" parTransId="{59D68D72-5EBE-49F0-893D-8DA48E1B67CA}" sibTransId="{332D86DB-D661-48A0-B6A8-D3C5024335FD}"/>
    <dgm:cxn modelId="{378412A4-7448-064B-912A-01B53024B15C}" type="presOf" srcId="{5157CE2E-CCAF-4807-8649-53761C3A8846}" destId="{735F8342-D7D6-9243-8298-3964D64F88F6}" srcOrd="0" destOrd="0" presId="urn:microsoft.com/office/officeart/2005/8/layout/vList2"/>
    <dgm:cxn modelId="{9C90DFAA-9F09-5243-9AF7-38982C38DDFC}" type="presOf" srcId="{8EBC2F13-3AB0-4FC3-8C57-1B9EE66B8FED}" destId="{56524E88-57D5-2848-8F01-B2C15445EDDC}" srcOrd="0" destOrd="0" presId="urn:microsoft.com/office/officeart/2005/8/layout/vList2"/>
    <dgm:cxn modelId="{C9CED4B3-068A-B54B-87A0-94A3EEEA1137}" srcId="{C41F9CAE-A14A-4658-8FA8-D9CC0A7F66EA}" destId="{E2061133-70C6-7049-9D7F-CCB4B231058A}" srcOrd="4" destOrd="0" parTransId="{F6693849-5FF1-E844-88B3-251F2F33CA11}" sibTransId="{20537EE7-7D1F-6E4A-A6B1-A06D3061AA60}"/>
    <dgm:cxn modelId="{D2547DC2-76AD-A04D-8C25-F33F37B29D4F}" type="presOf" srcId="{E2061133-70C6-7049-9D7F-CCB4B231058A}" destId="{5C3FEFC3-49CB-D643-8EA7-AA1F0ADB72C5}" srcOrd="0" destOrd="0" presId="urn:microsoft.com/office/officeart/2005/8/layout/vList2"/>
    <dgm:cxn modelId="{517920E8-111B-0E4C-97A6-74BD499ACAD9}" type="presOf" srcId="{3CBD4C1B-0257-4F40-9DB1-30862080207A}" destId="{C1463DD7-D617-474D-999F-994AD6FB2D54}" srcOrd="0" destOrd="0" presId="urn:microsoft.com/office/officeart/2005/8/layout/vList2"/>
    <dgm:cxn modelId="{DDF688FD-F7A4-4894-95BB-93E92C115824}" srcId="{C41F9CAE-A14A-4658-8FA8-D9CC0A7F66EA}" destId="{5157CE2E-CCAF-4807-8649-53761C3A8846}" srcOrd="0" destOrd="0" parTransId="{44047A4E-1635-4E76-A043-05B99466D701}" sibTransId="{229BEA77-082B-4180-920A-61ADB457D6D0}"/>
    <dgm:cxn modelId="{15F6F277-BC4A-E144-B7FD-6276ABF02CA1}" type="presParOf" srcId="{389B5153-1E54-3A4E-A1EA-38DF1BDAA52F}" destId="{735F8342-D7D6-9243-8298-3964D64F88F6}" srcOrd="0" destOrd="0" presId="urn:microsoft.com/office/officeart/2005/8/layout/vList2"/>
    <dgm:cxn modelId="{767B79D0-364A-574C-9C08-98D22055C1C6}" type="presParOf" srcId="{389B5153-1E54-3A4E-A1EA-38DF1BDAA52F}" destId="{483D6D3E-CF8A-6740-A8BF-672610712B19}" srcOrd="1" destOrd="0" presId="urn:microsoft.com/office/officeart/2005/8/layout/vList2"/>
    <dgm:cxn modelId="{2436988A-EE82-C041-89D0-47883DD95276}" type="presParOf" srcId="{389B5153-1E54-3A4E-A1EA-38DF1BDAA52F}" destId="{01E73FF7-AB19-864C-87D7-B9DEF3114453}" srcOrd="2" destOrd="0" presId="urn:microsoft.com/office/officeart/2005/8/layout/vList2"/>
    <dgm:cxn modelId="{D0D06E3F-614A-F747-9EA7-69822210A74A}" type="presParOf" srcId="{389B5153-1E54-3A4E-A1EA-38DF1BDAA52F}" destId="{9727FCBF-7589-BD46-9F4D-624D7235F260}" srcOrd="3" destOrd="0" presId="urn:microsoft.com/office/officeart/2005/8/layout/vList2"/>
    <dgm:cxn modelId="{ED77207D-5403-8649-BAB8-7C3E7654B55F}" type="presParOf" srcId="{389B5153-1E54-3A4E-A1EA-38DF1BDAA52F}" destId="{56524E88-57D5-2848-8F01-B2C15445EDDC}" srcOrd="4" destOrd="0" presId="urn:microsoft.com/office/officeart/2005/8/layout/vList2"/>
    <dgm:cxn modelId="{576EF1D3-B5BD-2F43-9D47-634924791108}" type="presParOf" srcId="{389B5153-1E54-3A4E-A1EA-38DF1BDAA52F}" destId="{65E27D26-8F41-EC4E-A587-C636A7D36666}" srcOrd="5" destOrd="0" presId="urn:microsoft.com/office/officeart/2005/8/layout/vList2"/>
    <dgm:cxn modelId="{D13811B1-3CD2-EF4B-B4EF-1CE2BBF5062B}" type="presParOf" srcId="{389B5153-1E54-3A4E-A1EA-38DF1BDAA52F}" destId="{C1463DD7-D617-474D-999F-994AD6FB2D54}" srcOrd="6" destOrd="0" presId="urn:microsoft.com/office/officeart/2005/8/layout/vList2"/>
    <dgm:cxn modelId="{117A9AA5-129C-8248-95AB-FD7727480A5F}" type="presParOf" srcId="{389B5153-1E54-3A4E-A1EA-38DF1BDAA52F}" destId="{AB393030-4535-5549-80EE-50BF27541DFF}" srcOrd="7" destOrd="0" presId="urn:microsoft.com/office/officeart/2005/8/layout/vList2"/>
    <dgm:cxn modelId="{FDDA0E13-4DBA-754B-85C1-279BF30C182F}" type="presParOf" srcId="{389B5153-1E54-3A4E-A1EA-38DF1BDAA52F}" destId="{5C3FEFC3-49CB-D643-8EA7-AA1F0ADB72C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D111FA7-5AAB-45CE-94EC-E1D13D0BB75F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9184D0-FED3-49AF-ACFA-FAE61CE55A2B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A language, reliable sharing of information</a:t>
          </a:r>
        </a:p>
      </dgm:t>
    </dgm:pt>
    <dgm:pt modelId="{CC913CD1-C960-4135-8818-F8BEA3FDEFAA}" type="parTrans" cxnId="{B16E9698-D1D1-45DA-A4B9-B5783D1EDFA2}">
      <dgm:prSet/>
      <dgm:spPr/>
      <dgm:t>
        <a:bodyPr/>
        <a:lstStyle/>
        <a:p>
          <a:endParaRPr lang="en-US"/>
        </a:p>
      </dgm:t>
    </dgm:pt>
    <dgm:pt modelId="{4528AD07-BE63-4C59-BD8E-A528CD908F2A}" type="sibTrans" cxnId="{B16E9698-D1D1-45DA-A4B9-B5783D1EDFA2}">
      <dgm:prSet/>
      <dgm:spPr/>
      <dgm:t>
        <a:bodyPr/>
        <a:lstStyle/>
        <a:p>
          <a:endParaRPr lang="en-US"/>
        </a:p>
      </dgm:t>
    </dgm:pt>
    <dgm:pt modelId="{609C1B69-958F-4510-8A67-FD91426A1895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Enable reuse of domain knowledge</a:t>
          </a:r>
        </a:p>
      </dgm:t>
    </dgm:pt>
    <dgm:pt modelId="{AADAB886-E1CC-47DF-B67D-5163E66BA959}" type="parTrans" cxnId="{E256B7E6-9093-440F-B38C-355C8A2AB2C0}">
      <dgm:prSet/>
      <dgm:spPr/>
      <dgm:t>
        <a:bodyPr/>
        <a:lstStyle/>
        <a:p>
          <a:endParaRPr lang="en-US"/>
        </a:p>
      </dgm:t>
    </dgm:pt>
    <dgm:pt modelId="{F2FFEA3B-F2BA-4C51-A3A0-3EB45EAF43C2}" type="sibTrans" cxnId="{E256B7E6-9093-440F-B38C-355C8A2AB2C0}">
      <dgm:prSet/>
      <dgm:spPr/>
      <dgm:t>
        <a:bodyPr/>
        <a:lstStyle/>
        <a:p>
          <a:endParaRPr lang="en-US"/>
        </a:p>
      </dgm:t>
    </dgm:pt>
    <dgm:pt modelId="{EB4BBE82-6D96-4AB0-B557-E2238DBEF226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Makes assumptions more explicit</a:t>
          </a:r>
        </a:p>
      </dgm:t>
    </dgm:pt>
    <dgm:pt modelId="{3B6A5A8D-F8A7-4D4F-86CE-18AA7C983828}" type="parTrans" cxnId="{79451F29-9541-4529-A529-5B7B12A76791}">
      <dgm:prSet/>
      <dgm:spPr/>
      <dgm:t>
        <a:bodyPr/>
        <a:lstStyle/>
        <a:p>
          <a:endParaRPr lang="en-US"/>
        </a:p>
      </dgm:t>
    </dgm:pt>
    <dgm:pt modelId="{921E274F-A611-456A-971C-A0BB77684B09}" type="sibTrans" cxnId="{79451F29-9541-4529-A529-5B7B12A76791}">
      <dgm:prSet/>
      <dgm:spPr/>
      <dgm:t>
        <a:bodyPr/>
        <a:lstStyle/>
        <a:p>
          <a:endParaRPr lang="en-US"/>
        </a:p>
      </dgm:t>
    </dgm:pt>
    <dgm:pt modelId="{476BA7F9-1C40-42C9-A5DD-70C5CD375D6F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Analyze domain knowledge</a:t>
          </a:r>
        </a:p>
      </dgm:t>
    </dgm:pt>
    <dgm:pt modelId="{2074BB5B-F4F3-4835-A447-51D27238048F}" type="parTrans" cxnId="{806A222E-DEC3-4FA2-BFD2-73534AF9A66C}">
      <dgm:prSet/>
      <dgm:spPr/>
      <dgm:t>
        <a:bodyPr/>
        <a:lstStyle/>
        <a:p>
          <a:endParaRPr lang="en-US"/>
        </a:p>
      </dgm:t>
    </dgm:pt>
    <dgm:pt modelId="{71F9B2B8-CFBA-4DE5-8CE5-CE54B658D2ED}" type="sibTrans" cxnId="{806A222E-DEC3-4FA2-BFD2-73534AF9A66C}">
      <dgm:prSet/>
      <dgm:spPr/>
      <dgm:t>
        <a:bodyPr/>
        <a:lstStyle/>
        <a:p>
          <a:endParaRPr lang="en-US"/>
        </a:p>
      </dgm:t>
    </dgm:pt>
    <dgm:pt modelId="{B9FC9E5A-6670-5240-B9BA-62BF25F394D1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Reasoning</a:t>
          </a:r>
        </a:p>
      </dgm:t>
    </dgm:pt>
    <dgm:pt modelId="{EF84776E-64DD-724C-9C1C-E120C735E7D6}" type="parTrans" cxnId="{BA1A9667-7910-9F42-909A-1FE7B4BCB8F1}">
      <dgm:prSet/>
      <dgm:spPr/>
      <dgm:t>
        <a:bodyPr/>
        <a:lstStyle/>
        <a:p>
          <a:endParaRPr lang="en-US"/>
        </a:p>
      </dgm:t>
    </dgm:pt>
    <dgm:pt modelId="{CF923863-0FA2-AF41-9E24-86F442D6A493}" type="sibTrans" cxnId="{BA1A9667-7910-9F42-909A-1FE7B4BCB8F1}">
      <dgm:prSet/>
      <dgm:spPr/>
      <dgm:t>
        <a:bodyPr/>
        <a:lstStyle/>
        <a:p>
          <a:endParaRPr lang="en-US"/>
        </a:p>
      </dgm:t>
    </dgm:pt>
    <dgm:pt modelId="{8C2787C7-A5FD-B644-BE21-B38399715077}" type="pres">
      <dgm:prSet presAssocID="{0D111FA7-5AAB-45CE-94EC-E1D13D0BB75F}" presName="linear" presStyleCnt="0">
        <dgm:presLayoutVars>
          <dgm:animLvl val="lvl"/>
          <dgm:resizeHandles val="exact"/>
        </dgm:presLayoutVars>
      </dgm:prSet>
      <dgm:spPr/>
    </dgm:pt>
    <dgm:pt modelId="{DFC4112B-E028-A140-AC7D-11938FA34713}" type="pres">
      <dgm:prSet presAssocID="{139184D0-FED3-49AF-ACFA-FAE61CE55A2B}" presName="parentText" presStyleLbl="node1" presStyleIdx="0" presStyleCnt="5" custLinFactNeighborX="9387" custLinFactNeighborY="-50672">
        <dgm:presLayoutVars>
          <dgm:chMax val="0"/>
          <dgm:bulletEnabled val="1"/>
        </dgm:presLayoutVars>
      </dgm:prSet>
      <dgm:spPr/>
    </dgm:pt>
    <dgm:pt modelId="{9BEA16DF-0241-7640-A93C-2E60DAEBDC9A}" type="pres">
      <dgm:prSet presAssocID="{4528AD07-BE63-4C59-BD8E-A528CD908F2A}" presName="spacer" presStyleCnt="0"/>
      <dgm:spPr/>
    </dgm:pt>
    <dgm:pt modelId="{A31AC608-FAD2-3C49-8079-3F68DB0A00E7}" type="pres">
      <dgm:prSet presAssocID="{609C1B69-958F-4510-8A67-FD91426A189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041EFE3-016A-EF46-9537-7BCFE2E1181C}" type="pres">
      <dgm:prSet presAssocID="{F2FFEA3B-F2BA-4C51-A3A0-3EB45EAF43C2}" presName="spacer" presStyleCnt="0"/>
      <dgm:spPr/>
    </dgm:pt>
    <dgm:pt modelId="{D7212241-4078-AA4F-AC95-211AE2E417F8}" type="pres">
      <dgm:prSet presAssocID="{EB4BBE82-6D96-4AB0-B557-E2238DBEF22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E6C5D99-A8BF-D949-92B0-122394AFA093}" type="pres">
      <dgm:prSet presAssocID="{921E274F-A611-456A-971C-A0BB77684B09}" presName="spacer" presStyleCnt="0"/>
      <dgm:spPr/>
    </dgm:pt>
    <dgm:pt modelId="{FF8E0235-3932-8343-B3D7-D87EB31267CB}" type="pres">
      <dgm:prSet presAssocID="{476BA7F9-1C40-42C9-A5DD-70C5CD375D6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542BFC7-6088-7049-982D-46E1E49A8073}" type="pres">
      <dgm:prSet presAssocID="{71F9B2B8-CFBA-4DE5-8CE5-CE54B658D2ED}" presName="spacer" presStyleCnt="0"/>
      <dgm:spPr/>
    </dgm:pt>
    <dgm:pt modelId="{E2417688-9247-E34A-99B3-C5F15BBF90A4}" type="pres">
      <dgm:prSet presAssocID="{B9FC9E5A-6670-5240-B9BA-62BF25F394D1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FC18627-540E-C54D-BE3C-EA3018A80D4D}" type="presOf" srcId="{476BA7F9-1C40-42C9-A5DD-70C5CD375D6F}" destId="{FF8E0235-3932-8343-B3D7-D87EB31267CB}" srcOrd="0" destOrd="0" presId="urn:microsoft.com/office/officeart/2005/8/layout/vList2"/>
    <dgm:cxn modelId="{79451F29-9541-4529-A529-5B7B12A76791}" srcId="{0D111FA7-5AAB-45CE-94EC-E1D13D0BB75F}" destId="{EB4BBE82-6D96-4AB0-B557-E2238DBEF226}" srcOrd="2" destOrd="0" parTransId="{3B6A5A8D-F8A7-4D4F-86CE-18AA7C983828}" sibTransId="{921E274F-A611-456A-971C-A0BB77684B09}"/>
    <dgm:cxn modelId="{7296A52C-2A3E-984A-A120-A811E3111190}" type="presOf" srcId="{139184D0-FED3-49AF-ACFA-FAE61CE55A2B}" destId="{DFC4112B-E028-A140-AC7D-11938FA34713}" srcOrd="0" destOrd="0" presId="urn:microsoft.com/office/officeart/2005/8/layout/vList2"/>
    <dgm:cxn modelId="{806A222E-DEC3-4FA2-BFD2-73534AF9A66C}" srcId="{0D111FA7-5AAB-45CE-94EC-E1D13D0BB75F}" destId="{476BA7F9-1C40-42C9-A5DD-70C5CD375D6F}" srcOrd="3" destOrd="0" parTransId="{2074BB5B-F4F3-4835-A447-51D27238048F}" sibTransId="{71F9B2B8-CFBA-4DE5-8CE5-CE54B658D2ED}"/>
    <dgm:cxn modelId="{C3888641-7A14-C14D-B65A-3E8AC77BF7A4}" type="presOf" srcId="{0D111FA7-5AAB-45CE-94EC-E1D13D0BB75F}" destId="{8C2787C7-A5FD-B644-BE21-B38399715077}" srcOrd="0" destOrd="0" presId="urn:microsoft.com/office/officeart/2005/8/layout/vList2"/>
    <dgm:cxn modelId="{7B041E45-EC60-E64B-9405-9F90D8C941A8}" type="presOf" srcId="{EB4BBE82-6D96-4AB0-B557-E2238DBEF226}" destId="{D7212241-4078-AA4F-AC95-211AE2E417F8}" srcOrd="0" destOrd="0" presId="urn:microsoft.com/office/officeart/2005/8/layout/vList2"/>
    <dgm:cxn modelId="{BA1A9667-7910-9F42-909A-1FE7B4BCB8F1}" srcId="{0D111FA7-5AAB-45CE-94EC-E1D13D0BB75F}" destId="{B9FC9E5A-6670-5240-B9BA-62BF25F394D1}" srcOrd="4" destOrd="0" parTransId="{EF84776E-64DD-724C-9C1C-E120C735E7D6}" sibTransId="{CF923863-0FA2-AF41-9E24-86F442D6A493}"/>
    <dgm:cxn modelId="{10D6AC73-D96F-DC4F-B0EF-FD769669C723}" type="presOf" srcId="{B9FC9E5A-6670-5240-B9BA-62BF25F394D1}" destId="{E2417688-9247-E34A-99B3-C5F15BBF90A4}" srcOrd="0" destOrd="0" presId="urn:microsoft.com/office/officeart/2005/8/layout/vList2"/>
    <dgm:cxn modelId="{6B557554-8CC6-2F42-A998-B66BF836BD17}" type="presOf" srcId="{609C1B69-958F-4510-8A67-FD91426A1895}" destId="{A31AC608-FAD2-3C49-8079-3F68DB0A00E7}" srcOrd="0" destOrd="0" presId="urn:microsoft.com/office/officeart/2005/8/layout/vList2"/>
    <dgm:cxn modelId="{B16E9698-D1D1-45DA-A4B9-B5783D1EDFA2}" srcId="{0D111FA7-5AAB-45CE-94EC-E1D13D0BB75F}" destId="{139184D0-FED3-49AF-ACFA-FAE61CE55A2B}" srcOrd="0" destOrd="0" parTransId="{CC913CD1-C960-4135-8818-F8BEA3FDEFAA}" sibTransId="{4528AD07-BE63-4C59-BD8E-A528CD908F2A}"/>
    <dgm:cxn modelId="{E256B7E6-9093-440F-B38C-355C8A2AB2C0}" srcId="{0D111FA7-5AAB-45CE-94EC-E1D13D0BB75F}" destId="{609C1B69-958F-4510-8A67-FD91426A1895}" srcOrd="1" destOrd="0" parTransId="{AADAB886-E1CC-47DF-B67D-5163E66BA959}" sibTransId="{F2FFEA3B-F2BA-4C51-A3A0-3EB45EAF43C2}"/>
    <dgm:cxn modelId="{31C08678-4254-B545-A5E0-1C9AB60483B8}" type="presParOf" srcId="{8C2787C7-A5FD-B644-BE21-B38399715077}" destId="{DFC4112B-E028-A140-AC7D-11938FA34713}" srcOrd="0" destOrd="0" presId="urn:microsoft.com/office/officeart/2005/8/layout/vList2"/>
    <dgm:cxn modelId="{261CC81B-F461-1F42-B92C-28D1B56CE270}" type="presParOf" srcId="{8C2787C7-A5FD-B644-BE21-B38399715077}" destId="{9BEA16DF-0241-7640-A93C-2E60DAEBDC9A}" srcOrd="1" destOrd="0" presId="urn:microsoft.com/office/officeart/2005/8/layout/vList2"/>
    <dgm:cxn modelId="{6CD04172-996A-6442-9CD4-57B7F0EC0B14}" type="presParOf" srcId="{8C2787C7-A5FD-B644-BE21-B38399715077}" destId="{A31AC608-FAD2-3C49-8079-3F68DB0A00E7}" srcOrd="2" destOrd="0" presId="urn:microsoft.com/office/officeart/2005/8/layout/vList2"/>
    <dgm:cxn modelId="{9DAC4D28-B6B3-BB47-8FF6-B5F9EA291753}" type="presParOf" srcId="{8C2787C7-A5FD-B644-BE21-B38399715077}" destId="{6041EFE3-016A-EF46-9537-7BCFE2E1181C}" srcOrd="3" destOrd="0" presId="urn:microsoft.com/office/officeart/2005/8/layout/vList2"/>
    <dgm:cxn modelId="{5CD44AAE-4200-F543-9055-43685AC5671E}" type="presParOf" srcId="{8C2787C7-A5FD-B644-BE21-B38399715077}" destId="{D7212241-4078-AA4F-AC95-211AE2E417F8}" srcOrd="4" destOrd="0" presId="urn:microsoft.com/office/officeart/2005/8/layout/vList2"/>
    <dgm:cxn modelId="{C2B6055B-3E1E-4D4C-82F2-DFE6455D1461}" type="presParOf" srcId="{8C2787C7-A5FD-B644-BE21-B38399715077}" destId="{1E6C5D99-A8BF-D949-92B0-122394AFA093}" srcOrd="5" destOrd="0" presId="urn:microsoft.com/office/officeart/2005/8/layout/vList2"/>
    <dgm:cxn modelId="{871D12BC-9D8A-4A42-8D0B-736CDCD5A586}" type="presParOf" srcId="{8C2787C7-A5FD-B644-BE21-B38399715077}" destId="{FF8E0235-3932-8343-B3D7-D87EB31267CB}" srcOrd="6" destOrd="0" presId="urn:microsoft.com/office/officeart/2005/8/layout/vList2"/>
    <dgm:cxn modelId="{C9C05735-EC21-BA4A-B48F-29A8E9269A10}" type="presParOf" srcId="{8C2787C7-A5FD-B644-BE21-B38399715077}" destId="{6542BFC7-6088-7049-982D-46E1E49A8073}" srcOrd="7" destOrd="0" presId="urn:microsoft.com/office/officeart/2005/8/layout/vList2"/>
    <dgm:cxn modelId="{0B547E81-7F0C-6842-9376-1B1B2B720BC2}" type="presParOf" srcId="{8C2787C7-A5FD-B644-BE21-B38399715077}" destId="{E2417688-9247-E34A-99B3-C5F15BBF90A4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6020D-C0C0-C74F-AAE9-45B088663A28}">
      <dsp:nvSpPr>
        <dsp:cNvPr id="0" name=""/>
        <dsp:cNvSpPr/>
      </dsp:nvSpPr>
      <dsp:spPr>
        <a:xfrm>
          <a:off x="0" y="0"/>
          <a:ext cx="4038600" cy="22544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>
              <a:latin typeface="Tw Cen MT" panose="020B0602020104020603" pitchFamily="34" charset="77"/>
            </a:rPr>
            <a:t>Metadata is a first-class data object</a:t>
          </a:r>
        </a:p>
      </dsp:txBody>
      <dsp:txXfrm>
        <a:off x="110053" y="110053"/>
        <a:ext cx="3818494" cy="2034343"/>
      </dsp:txXfrm>
    </dsp:sp>
    <dsp:sp modelId="{53E5DCF1-5A5D-D848-BF45-33289620A850}">
      <dsp:nvSpPr>
        <dsp:cNvPr id="0" name=""/>
        <dsp:cNvSpPr/>
      </dsp:nvSpPr>
      <dsp:spPr>
        <a:xfrm>
          <a:off x="0" y="2269323"/>
          <a:ext cx="4038600" cy="225444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w Cen MT" panose="020B0602020104020603" pitchFamily="34" charset="77"/>
            </a:rPr>
            <a:t>There’s lots of unstructured data, but…. a lot of data has metadata or needs better metadata to use it. </a:t>
          </a:r>
        </a:p>
      </dsp:txBody>
      <dsp:txXfrm>
        <a:off x="110053" y="2379376"/>
        <a:ext cx="3818494" cy="20343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150A3F-57AE-DF42-8DB4-F82781ED219A}">
      <dsp:nvSpPr>
        <dsp:cNvPr id="0" name=""/>
        <dsp:cNvSpPr/>
      </dsp:nvSpPr>
      <dsp:spPr>
        <a:xfrm>
          <a:off x="3037437" y="1542110"/>
          <a:ext cx="1756364" cy="9724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0871"/>
              </a:lnTo>
              <a:lnTo>
                <a:pt x="1756364" y="720871"/>
              </a:lnTo>
              <a:lnTo>
                <a:pt x="1756364" y="97247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CEBEDA-9304-584D-86DE-9228549970EA}">
      <dsp:nvSpPr>
        <dsp:cNvPr id="0" name=""/>
        <dsp:cNvSpPr/>
      </dsp:nvSpPr>
      <dsp:spPr>
        <a:xfrm>
          <a:off x="1474235" y="1542110"/>
          <a:ext cx="1563202" cy="972479"/>
        </a:xfrm>
        <a:custGeom>
          <a:avLst/>
          <a:gdLst/>
          <a:ahLst/>
          <a:cxnLst/>
          <a:rect l="0" t="0" r="0" b="0"/>
          <a:pathLst>
            <a:path>
              <a:moveTo>
                <a:pt x="1563202" y="0"/>
              </a:moveTo>
              <a:lnTo>
                <a:pt x="1563202" y="720871"/>
              </a:lnTo>
              <a:lnTo>
                <a:pt x="0" y="720871"/>
              </a:lnTo>
              <a:lnTo>
                <a:pt x="0" y="97247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6698E6-5B26-B74D-A22A-2E66A0B71545}">
      <dsp:nvSpPr>
        <dsp:cNvPr id="0" name=""/>
        <dsp:cNvSpPr/>
      </dsp:nvSpPr>
      <dsp:spPr>
        <a:xfrm>
          <a:off x="1679433" y="-182555"/>
          <a:ext cx="2716009" cy="17246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A794CF-953E-9B4A-BB64-26233CC0BA4D}">
      <dsp:nvSpPr>
        <dsp:cNvPr id="0" name=""/>
        <dsp:cNvSpPr/>
      </dsp:nvSpPr>
      <dsp:spPr>
        <a:xfrm>
          <a:off x="1981211" y="104134"/>
          <a:ext cx="2716009" cy="17246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Dates back to 5</a:t>
          </a:r>
          <a:r>
            <a:rPr lang="en-US" sz="2000" kern="1200" baseline="30000" dirty="0">
              <a:latin typeface="Tw Cen MT" panose="020B0602020104020603" pitchFamily="34" charset="77"/>
            </a:rPr>
            <a:t>th</a:t>
          </a:r>
          <a:r>
            <a:rPr lang="en-US" sz="2000" kern="1200" dirty="0">
              <a:latin typeface="Tw Cen MT" panose="020B0602020104020603" pitchFamily="34" charset="77"/>
            </a:rPr>
            <a:t> Century B.C. when Empedocles divided the world into four elements – earth, fire, water and air.</a:t>
          </a:r>
        </a:p>
      </dsp:txBody>
      <dsp:txXfrm>
        <a:off x="2031725" y="154648"/>
        <a:ext cx="2614981" cy="1623637"/>
      </dsp:txXfrm>
    </dsp:sp>
    <dsp:sp modelId="{C127DD17-D1E9-B74A-9B5A-F8300635FB33}">
      <dsp:nvSpPr>
        <dsp:cNvPr id="0" name=""/>
        <dsp:cNvSpPr/>
      </dsp:nvSpPr>
      <dsp:spPr>
        <a:xfrm>
          <a:off x="116231" y="2514589"/>
          <a:ext cx="2716009" cy="17246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C49087-6E7C-7E44-98B4-FB7300114F38}">
      <dsp:nvSpPr>
        <dsp:cNvPr id="0" name=""/>
        <dsp:cNvSpPr/>
      </dsp:nvSpPr>
      <dsp:spPr>
        <a:xfrm>
          <a:off x="418009" y="2801279"/>
          <a:ext cx="2716009" cy="17246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w Cen MT" panose="020B0602020104020603" pitchFamily="34" charset="77"/>
            </a:rPr>
            <a:t>Aristotle ∙ classification</a:t>
          </a:r>
        </a:p>
      </dsp:txBody>
      <dsp:txXfrm>
        <a:off x="468523" y="2851793"/>
        <a:ext cx="2614981" cy="1623637"/>
      </dsp:txXfrm>
    </dsp:sp>
    <dsp:sp modelId="{49654464-8268-C645-A1A2-2C4DFAB4E387}">
      <dsp:nvSpPr>
        <dsp:cNvPr id="0" name=""/>
        <dsp:cNvSpPr/>
      </dsp:nvSpPr>
      <dsp:spPr>
        <a:xfrm>
          <a:off x="3435797" y="2514589"/>
          <a:ext cx="2716009" cy="17246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097AD-1F48-C649-89C1-F40DEB2FB6C5}">
      <dsp:nvSpPr>
        <dsp:cNvPr id="0" name=""/>
        <dsp:cNvSpPr/>
      </dsp:nvSpPr>
      <dsp:spPr>
        <a:xfrm>
          <a:off x="3737576" y="2801279"/>
          <a:ext cx="2716009" cy="17246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w Cen MT" panose="020B0602020104020603" pitchFamily="34" charset="77"/>
            </a:rPr>
            <a:t>Touches on “epistemology,” which” is about knowledge and knowing</a:t>
          </a:r>
        </a:p>
      </dsp:txBody>
      <dsp:txXfrm>
        <a:off x="3788090" y="2851793"/>
        <a:ext cx="2614981" cy="1623637"/>
      </dsp:txXfrm>
    </dsp:sp>
    <dsp:sp modelId="{59903DB9-906A-5443-8336-987E4232DE15}">
      <dsp:nvSpPr>
        <dsp:cNvPr id="0" name=""/>
        <dsp:cNvSpPr/>
      </dsp:nvSpPr>
      <dsp:spPr>
        <a:xfrm>
          <a:off x="5095581" y="17"/>
          <a:ext cx="2716009" cy="17246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C3540-D10D-3C4F-8651-A250755EFBEB}">
      <dsp:nvSpPr>
        <dsp:cNvPr id="0" name=""/>
        <dsp:cNvSpPr/>
      </dsp:nvSpPr>
      <dsp:spPr>
        <a:xfrm>
          <a:off x="5397359" y="286707"/>
          <a:ext cx="2716009" cy="17246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Tw Cen MT" panose="020B0602020104020603" pitchFamily="34" charset="77"/>
            </a:rPr>
            <a:t>Metaphysics:  Defined by philosophers as the </a:t>
          </a:r>
          <a:r>
            <a:rPr lang="en-US" sz="2800" i="1" kern="1200" dirty="0">
              <a:latin typeface="Tw Cen MT" panose="020B0602020104020603" pitchFamily="34" charset="77"/>
            </a:rPr>
            <a:t>nature</a:t>
          </a:r>
          <a:r>
            <a:rPr lang="en-US" sz="2300" i="1" kern="1200" dirty="0">
              <a:latin typeface="Tw Cen MT" panose="020B0602020104020603" pitchFamily="34" charset="77"/>
            </a:rPr>
            <a:t> of being or </a:t>
          </a:r>
          <a:r>
            <a:rPr lang="en-US" sz="2300" b="1" i="1" u="sng" kern="1200" dirty="0">
              <a:latin typeface="Tw Cen MT" panose="020B0602020104020603" pitchFamily="34" charset="77"/>
            </a:rPr>
            <a:t>existence</a:t>
          </a:r>
          <a:r>
            <a:rPr lang="en-US" sz="2300" kern="1200" dirty="0">
              <a:latin typeface="Tw Cen MT" panose="020B0602020104020603" pitchFamily="34" charset="77"/>
            </a:rPr>
            <a:t>.</a:t>
          </a:r>
        </a:p>
      </dsp:txBody>
      <dsp:txXfrm>
        <a:off x="5447873" y="337221"/>
        <a:ext cx="2614981" cy="162363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5F8342-D7D6-9243-8298-3964D64F88F6}">
      <dsp:nvSpPr>
        <dsp:cNvPr id="0" name=""/>
        <dsp:cNvSpPr/>
      </dsp:nvSpPr>
      <dsp:spPr>
        <a:xfrm>
          <a:off x="0" y="729199"/>
          <a:ext cx="5638800" cy="9067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w Cen MT" panose="020B0602020104020603" pitchFamily="34" charset="77"/>
            </a:rPr>
            <a:t>What exists is only what is represented in the ontology</a:t>
          </a:r>
        </a:p>
      </dsp:txBody>
      <dsp:txXfrm>
        <a:off x="44264" y="773463"/>
        <a:ext cx="5550272" cy="818222"/>
      </dsp:txXfrm>
    </dsp:sp>
    <dsp:sp modelId="{01E73FF7-AB19-864C-87D7-B9DEF3114453}">
      <dsp:nvSpPr>
        <dsp:cNvPr id="0" name=""/>
        <dsp:cNvSpPr/>
      </dsp:nvSpPr>
      <dsp:spPr>
        <a:xfrm>
          <a:off x="0" y="1707949"/>
          <a:ext cx="5638800" cy="9067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w Cen MT" panose="020B0602020104020603" pitchFamily="34" charset="77"/>
            </a:rPr>
            <a:t>Most ontologies </a:t>
          </a:r>
          <a:r>
            <a:rPr lang="en-US" sz="2500" u="sng" kern="1200" dirty="0">
              <a:latin typeface="Tw Cen MT" panose="020B0602020104020603" pitchFamily="34" charset="77"/>
            </a:rPr>
            <a:t>focus on a specific area</a:t>
          </a:r>
          <a:r>
            <a:rPr lang="en-US" sz="2500" kern="1200" dirty="0">
              <a:latin typeface="Tw Cen MT" panose="020B0602020104020603" pitchFamily="34" charset="77"/>
            </a:rPr>
            <a:t> to conceptualize the world. </a:t>
          </a:r>
        </a:p>
      </dsp:txBody>
      <dsp:txXfrm>
        <a:off x="44264" y="1752213"/>
        <a:ext cx="5550272" cy="818222"/>
      </dsp:txXfrm>
    </dsp:sp>
    <dsp:sp modelId="{56524E88-57D5-2848-8F01-B2C15445EDDC}">
      <dsp:nvSpPr>
        <dsp:cNvPr id="0" name=""/>
        <dsp:cNvSpPr/>
      </dsp:nvSpPr>
      <dsp:spPr>
        <a:xfrm>
          <a:off x="0" y="2686699"/>
          <a:ext cx="5638800" cy="9067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u="sng" kern="1200" dirty="0">
              <a:latin typeface="Tw Cen MT" panose="020B0602020104020603" pitchFamily="34" charset="77"/>
            </a:rPr>
            <a:t>Must be updated</a:t>
          </a:r>
          <a:r>
            <a:rPr lang="en-US" sz="2500" kern="1200" dirty="0">
              <a:latin typeface="Tw Cen MT" panose="020B0602020104020603" pitchFamily="34" charset="77"/>
            </a:rPr>
            <a:t> to keep up with dynamic world</a:t>
          </a:r>
        </a:p>
      </dsp:txBody>
      <dsp:txXfrm>
        <a:off x="44264" y="2730963"/>
        <a:ext cx="5550272" cy="818222"/>
      </dsp:txXfrm>
    </dsp:sp>
    <dsp:sp modelId="{C1463DD7-D617-474D-999F-994AD6FB2D54}">
      <dsp:nvSpPr>
        <dsp:cNvPr id="0" name=""/>
        <dsp:cNvSpPr/>
      </dsp:nvSpPr>
      <dsp:spPr>
        <a:xfrm>
          <a:off x="0" y="3665449"/>
          <a:ext cx="5638800" cy="9067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w Cen MT" panose="020B0602020104020603" pitchFamily="34" charset="77"/>
            </a:rPr>
            <a:t>No set discipline or methodology!</a:t>
          </a:r>
        </a:p>
      </dsp:txBody>
      <dsp:txXfrm>
        <a:off x="44264" y="3709713"/>
        <a:ext cx="5550272" cy="818222"/>
      </dsp:txXfrm>
    </dsp:sp>
    <dsp:sp modelId="{5C3FEFC3-49CB-D643-8EA7-AA1F0ADB72C5}">
      <dsp:nvSpPr>
        <dsp:cNvPr id="0" name=""/>
        <dsp:cNvSpPr/>
      </dsp:nvSpPr>
      <dsp:spPr>
        <a:xfrm>
          <a:off x="0" y="4644199"/>
          <a:ext cx="5638800" cy="9067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w Cen MT" panose="020B0602020104020603" pitchFamily="34" charset="77"/>
            </a:rPr>
            <a:t>Joined together with instances, get closer toward knowledge graph... but fuzzy line</a:t>
          </a:r>
        </a:p>
      </dsp:txBody>
      <dsp:txXfrm>
        <a:off x="44264" y="4688463"/>
        <a:ext cx="5550272" cy="8182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C4112B-E028-A140-AC7D-11938FA34713}">
      <dsp:nvSpPr>
        <dsp:cNvPr id="0" name=""/>
        <dsp:cNvSpPr/>
      </dsp:nvSpPr>
      <dsp:spPr>
        <a:xfrm>
          <a:off x="0" y="0"/>
          <a:ext cx="4041775" cy="720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A language, reliable sharing of information</a:t>
          </a:r>
        </a:p>
      </dsp:txBody>
      <dsp:txXfrm>
        <a:off x="35183" y="35183"/>
        <a:ext cx="3971409" cy="650354"/>
      </dsp:txXfrm>
    </dsp:sp>
    <dsp:sp modelId="{A31AC608-FAD2-3C49-8079-3F68DB0A00E7}">
      <dsp:nvSpPr>
        <dsp:cNvPr id="0" name=""/>
        <dsp:cNvSpPr/>
      </dsp:nvSpPr>
      <dsp:spPr>
        <a:xfrm>
          <a:off x="0" y="813924"/>
          <a:ext cx="4041775" cy="720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Enable reuse of domain knowledge</a:t>
          </a:r>
        </a:p>
      </dsp:txBody>
      <dsp:txXfrm>
        <a:off x="35183" y="849107"/>
        <a:ext cx="3971409" cy="650354"/>
      </dsp:txXfrm>
    </dsp:sp>
    <dsp:sp modelId="{D7212241-4078-AA4F-AC95-211AE2E417F8}">
      <dsp:nvSpPr>
        <dsp:cNvPr id="0" name=""/>
        <dsp:cNvSpPr/>
      </dsp:nvSpPr>
      <dsp:spPr>
        <a:xfrm>
          <a:off x="0" y="1615284"/>
          <a:ext cx="4041775" cy="720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Makes assumptions more explicit</a:t>
          </a:r>
        </a:p>
      </dsp:txBody>
      <dsp:txXfrm>
        <a:off x="35183" y="1650467"/>
        <a:ext cx="3971409" cy="650354"/>
      </dsp:txXfrm>
    </dsp:sp>
    <dsp:sp modelId="{FF8E0235-3932-8343-B3D7-D87EB31267CB}">
      <dsp:nvSpPr>
        <dsp:cNvPr id="0" name=""/>
        <dsp:cNvSpPr/>
      </dsp:nvSpPr>
      <dsp:spPr>
        <a:xfrm>
          <a:off x="0" y="2416644"/>
          <a:ext cx="4041775" cy="720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Analyze domain knowledge</a:t>
          </a:r>
        </a:p>
      </dsp:txBody>
      <dsp:txXfrm>
        <a:off x="35183" y="2451827"/>
        <a:ext cx="3971409" cy="650354"/>
      </dsp:txXfrm>
    </dsp:sp>
    <dsp:sp modelId="{E2417688-9247-E34A-99B3-C5F15BBF90A4}">
      <dsp:nvSpPr>
        <dsp:cNvPr id="0" name=""/>
        <dsp:cNvSpPr/>
      </dsp:nvSpPr>
      <dsp:spPr>
        <a:xfrm>
          <a:off x="0" y="3218004"/>
          <a:ext cx="4041775" cy="720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Reasoning</a:t>
          </a:r>
        </a:p>
      </dsp:txBody>
      <dsp:txXfrm>
        <a:off x="35183" y="3253187"/>
        <a:ext cx="3971409" cy="6503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tiff>
</file>

<file path=ppt/media/image13.tiff>
</file>

<file path=ppt/media/image14.png>
</file>

<file path=ppt/media/image16.png>
</file>

<file path=ppt/media/image17.png>
</file>

<file path=ppt/media/image18.tiff>
</file>

<file path=ppt/media/image19.jpe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jpeg>
</file>

<file path=ppt/media/image3.tiff>
</file>

<file path=ppt/media/image30.png>
</file>

<file path=ppt/media/image31.png>
</file>

<file path=ppt/media/image32.jpeg>
</file>

<file path=ppt/media/image33.jpeg>
</file>

<file path=ppt/media/image34.png>
</file>

<file path=ppt/media/image35.jpeg>
</file>

<file path=ppt/media/image36.png>
</file>

<file path=ppt/media/image37.jpe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tiff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273CCD-678B-4578-A869-B19D87CF52CF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F1597-2442-47E3-97E2-7E550C1B2C6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183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27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54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81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07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34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61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88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15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fld id="{C2A13874-3594-864B-8A1D-25A2F8E2C6E3}" type="slidenum">
              <a:rPr lang="en-US" altLang="en-US" sz="1200"/>
              <a:pPr/>
              <a:t>16</a:t>
            </a:fld>
            <a:endParaRPr lang="en-US" altLang="en-US" sz="1200" dirty="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4750" y="695325"/>
            <a:ext cx="4641850" cy="3481388"/>
          </a:xfrm>
          <a:solidFill>
            <a:srgbClr val="FFFFFF"/>
          </a:solidFill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27625" cy="417671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1248" tIns="45624" rIns="91248" bIns="45624"/>
          <a:lstStyle/>
          <a:p>
            <a:endParaRPr lang="en-US" altLang="en-US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264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>
            <a:extLst>
              <a:ext uri="{FF2B5EF4-FFF2-40B4-BE49-F238E27FC236}">
                <a16:creationId xmlns:a16="http://schemas.microsoft.com/office/drawing/2014/main" id="{2F8F91E3-CA6B-044B-BE44-894B3F5C77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2" name="Notes Placeholder 2">
            <a:extLst>
              <a:ext uri="{FF2B5EF4-FFF2-40B4-BE49-F238E27FC236}">
                <a16:creationId xmlns:a16="http://schemas.microsoft.com/office/drawing/2014/main" id="{0A4B5CD9-C2F5-9F44-8BF5-33A47B63E4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0483" name="Slide Number Placeholder 3">
            <a:extLst>
              <a:ext uri="{FF2B5EF4-FFF2-40B4-BE49-F238E27FC236}">
                <a16:creationId xmlns:a16="http://schemas.microsoft.com/office/drawing/2014/main" id="{3E745CDB-6F91-1848-ABDD-A971CAE7B67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F39DAD0-C6C1-4241-BCDA-A131063EBCDE}" type="slidenum">
              <a:rPr lang="en-US" altLang="en-US" sz="1200" smtClean="0">
                <a:latin typeface="Calibri" panose="020F0502020204030204" pitchFamily="34" charset="0"/>
              </a:rPr>
              <a:pPr/>
              <a:t>21</a:t>
            </a:fld>
            <a:endParaRPr lang="en-US" altLang="en-US" sz="12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>
            <a:extLst>
              <a:ext uri="{FF2B5EF4-FFF2-40B4-BE49-F238E27FC236}">
                <a16:creationId xmlns:a16="http://schemas.microsoft.com/office/drawing/2014/main" id="{284C818A-094C-B842-9AD8-9E20EF3A48F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4" name="Notes Placeholder 2">
            <a:extLst>
              <a:ext uri="{FF2B5EF4-FFF2-40B4-BE49-F238E27FC236}">
                <a16:creationId xmlns:a16="http://schemas.microsoft.com/office/drawing/2014/main" id="{DFA25F8D-CC6F-044E-A70E-EFA78062F00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E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3555" name="Slide Number Placeholder 3">
            <a:extLst>
              <a:ext uri="{FF2B5EF4-FFF2-40B4-BE49-F238E27FC236}">
                <a16:creationId xmlns:a16="http://schemas.microsoft.com/office/drawing/2014/main" id="{6239FB77-612A-4B4C-8B89-D8B66580A6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738E92F2-6BCD-1F4A-AFD8-17B7C9DFD5A6}" type="slidenum">
              <a:rPr lang="en-US" altLang="en-US" smtClean="0"/>
              <a:pPr>
                <a:spcBef>
                  <a:spcPct val="0"/>
                </a:spcBef>
              </a:pPr>
              <a:t>23</a:t>
            </a:fld>
            <a:endParaRPr lang="en-US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>
            <a:extLst>
              <a:ext uri="{FF2B5EF4-FFF2-40B4-BE49-F238E27FC236}">
                <a16:creationId xmlns:a16="http://schemas.microsoft.com/office/drawing/2014/main" id="{6B6B8FC6-3DB3-CF4D-86EA-B8CF98B7D58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2" name="Notes Placeholder 2">
            <a:extLst>
              <a:ext uri="{FF2B5EF4-FFF2-40B4-BE49-F238E27FC236}">
                <a16:creationId xmlns:a16="http://schemas.microsoft.com/office/drawing/2014/main" id="{4CF04327-2CC5-D24A-9248-68EDD91784A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E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5603" name="Slide Number Placeholder 3">
            <a:extLst>
              <a:ext uri="{FF2B5EF4-FFF2-40B4-BE49-F238E27FC236}">
                <a16:creationId xmlns:a16="http://schemas.microsoft.com/office/drawing/2014/main" id="{314B6234-FA41-C74E-B133-5871A6DF3B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0133400-74F3-B544-A6B0-6E0878637A48}" type="slidenum">
              <a:rPr lang="en-US" altLang="en-US" smtClean="0"/>
              <a:pPr>
                <a:spcBef>
                  <a:spcPct val="0"/>
                </a:spcBef>
              </a:pPr>
              <a:t>24</a:t>
            </a:fld>
            <a:endParaRPr lang="en-US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>
            <a:extLst>
              <a:ext uri="{FF2B5EF4-FFF2-40B4-BE49-F238E27FC236}">
                <a16:creationId xmlns:a16="http://schemas.microsoft.com/office/drawing/2014/main" id="{76DFC586-D779-A341-8AB3-EE0AB610222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8" name="Notes Placeholder 2">
            <a:extLst>
              <a:ext uri="{FF2B5EF4-FFF2-40B4-BE49-F238E27FC236}">
                <a16:creationId xmlns:a16="http://schemas.microsoft.com/office/drawing/2014/main" id="{D353B26B-9A2C-B04D-A2FA-26FDCD85386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E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9699" name="Slide Number Placeholder 3">
            <a:extLst>
              <a:ext uri="{FF2B5EF4-FFF2-40B4-BE49-F238E27FC236}">
                <a16:creationId xmlns:a16="http://schemas.microsoft.com/office/drawing/2014/main" id="{77C4C940-71B5-EB49-A919-95115D0B8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B88A574-B84B-3447-83CC-D759860DC0D1}" type="slidenum">
              <a:rPr lang="en-US" altLang="en-US" smtClean="0"/>
              <a:pPr>
                <a:spcBef>
                  <a:spcPct val="0"/>
                </a:spcBef>
              </a:pPr>
              <a:t>25</a:t>
            </a:fld>
            <a:endParaRPr lang="en-US" alt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EF91CF9-BD6F-47A4-9431-1FFD04E67DF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eaVert" lIns="91425" tIns="45713" rIns="91425" bIns="4571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  <a:prstGeom prst="rect">
            <a:avLst/>
          </a:prstGeom>
        </p:spPr>
        <p:txBody>
          <a:bodyPr vert="eaVert" lIns="91425" tIns="45713" rIns="91425" bIns="45713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95400"/>
            <a:ext cx="6019800" cy="4830764"/>
          </a:xfrm>
          <a:prstGeom prst="rect">
            <a:avLst/>
          </a:prstGeom>
        </p:spPr>
        <p:txBody>
          <a:bodyPr vert="eaVert" lIns="91425" tIns="45713" rIns="91425" bIns="4571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3163" y="457200"/>
            <a:ext cx="7772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731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55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7"/>
          <p:cNvSpPr>
            <a:spLocks noGrp="1" noChangeArrowheads="1"/>
          </p:cNvSpPr>
          <p:nvPr>
            <p:ph type="dt" sz="half" idx="10"/>
          </p:nvPr>
        </p:nvSpPr>
        <p:spPr>
          <a:xfrm>
            <a:off x="1173163" y="6265863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29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29F859A-6F4B-434E-BD99-7B24F85BFC2D}" type="slidenum">
              <a:rPr lang="en-US" altLang="x-none"/>
              <a:pPr/>
              <a:t>‹#›</a:t>
            </a:fld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280763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ED6713-163C-1392-154D-AECD7A57C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A8907-ED95-4AEB-8472-9AACDD5210F4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D9D10E-C3E7-F00F-E7AA-DF4E3979D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4263F-A6B8-4398-CC02-6F23AB319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C180-6D18-4D8E-8179-07BF97621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153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55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1564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5976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4016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0696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360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 algn="ctr">
              <a:defRPr sz="4400" baseline="0">
                <a:latin typeface="Tw Cen MT" charset="0"/>
                <a:ea typeface="Tw Cen MT" charset="0"/>
                <a:cs typeface="Tw Cen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>
                <a:latin typeface="Tw Cen MT" charset="0"/>
                <a:ea typeface="Tw Cen MT" charset="0"/>
                <a:cs typeface="Tw Cen MT" charset="0"/>
              </a:defRPr>
            </a:lvl1pPr>
            <a:lvl2pPr marL="742831" indent="-285704">
              <a:buFont typeface="Wingdings" charset="2"/>
              <a:buChar char="§"/>
              <a:defRPr>
                <a:latin typeface="Tw Cen MT" charset="0"/>
                <a:ea typeface="Tw Cen MT" charset="0"/>
                <a:cs typeface="Tw Cen MT" charset="0"/>
              </a:defRPr>
            </a:lvl2pPr>
            <a:lvl3pPr>
              <a:defRPr>
                <a:latin typeface="Tw Cen MT" charset="0"/>
                <a:ea typeface="Tw Cen MT" charset="0"/>
                <a:cs typeface="Tw Cen MT" charset="0"/>
              </a:defRPr>
            </a:lvl3pPr>
            <a:lvl4pPr>
              <a:defRPr>
                <a:latin typeface="Tw Cen MT" charset="0"/>
                <a:ea typeface="Tw Cen MT" charset="0"/>
                <a:cs typeface="Tw Cen MT" charset="0"/>
              </a:defRPr>
            </a:lvl4pPr>
            <a:lvl5pPr>
              <a:defRPr>
                <a:latin typeface="Tw Cen MT" charset="0"/>
                <a:ea typeface="Tw Cen MT" charset="0"/>
                <a:cs typeface="Tw Cen M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0476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7021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5371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562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48091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3163" y="457200"/>
            <a:ext cx="7772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731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55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7"/>
          <p:cNvSpPr>
            <a:spLocks noGrp="1" noChangeArrowheads="1"/>
          </p:cNvSpPr>
          <p:nvPr>
            <p:ph type="dt" sz="half" idx="10"/>
          </p:nvPr>
        </p:nvSpPr>
        <p:spPr>
          <a:xfrm>
            <a:off x="1173163" y="6265863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29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29F859A-6F4B-434E-BD99-7B24F85BFC2D}" type="slidenum">
              <a:rPr lang="en-US" altLang="x-none"/>
              <a:pPr/>
              <a:t>‹#›</a:t>
            </a:fld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329985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25" tIns="45713" rIns="91425" bIns="4571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lIns="91425" tIns="45713" rIns="91425" bIns="45713"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4" indent="0">
              <a:buNone/>
              <a:defRPr sz="1800" b="1"/>
            </a:lvl3pPr>
            <a:lvl4pPr marL="1371381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4" indent="0">
              <a:buNone/>
              <a:defRPr sz="1600" b="1"/>
            </a:lvl6pPr>
            <a:lvl7pPr marL="2742761" indent="0">
              <a:buNone/>
              <a:defRPr sz="1600" b="1"/>
            </a:lvl7pPr>
            <a:lvl8pPr marL="3199888" indent="0">
              <a:buNone/>
              <a:defRPr sz="1600" b="1"/>
            </a:lvl8pPr>
            <a:lvl9pPr marL="365701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lIns="91425" tIns="45713" rIns="91425" bIns="45713"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4" indent="0">
              <a:buNone/>
              <a:defRPr sz="1800" b="1"/>
            </a:lvl3pPr>
            <a:lvl4pPr marL="1371381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4" indent="0">
              <a:buNone/>
              <a:defRPr sz="1600" b="1"/>
            </a:lvl6pPr>
            <a:lvl7pPr marL="2742761" indent="0">
              <a:buNone/>
              <a:defRPr sz="1600" b="1"/>
            </a:lvl7pPr>
            <a:lvl8pPr marL="3199888" indent="0">
              <a:buNone/>
              <a:defRPr sz="1600" b="1"/>
            </a:lvl8pPr>
            <a:lvl9pPr marL="365701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lIns="91425" tIns="45713" rIns="91425" bIns="45713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  <a:prstGeom prst="rect">
            <a:avLst/>
          </a:prstGeom>
        </p:spPr>
        <p:txBody>
          <a:bodyPr lIns="91425" tIns="45713" rIns="91425" bIns="45713"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2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38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0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63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76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88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01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276350"/>
            <a:ext cx="3008313" cy="1162050"/>
          </a:xfrm>
          <a:prstGeom prst="rect">
            <a:avLst/>
          </a:prstGeom>
        </p:spPr>
        <p:txBody>
          <a:bodyPr lIns="91425" tIns="45713" rIns="91425" bIns="45713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438400"/>
            <a:ext cx="3008313" cy="3687764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1400"/>
            </a:lvl1pPr>
            <a:lvl2pPr marL="457127" indent="0">
              <a:buNone/>
              <a:defRPr sz="1200"/>
            </a:lvl2pPr>
            <a:lvl3pPr marL="914254" indent="0">
              <a:buNone/>
              <a:defRPr sz="1000"/>
            </a:lvl3pPr>
            <a:lvl4pPr marL="1371381" indent="0">
              <a:buNone/>
              <a:defRPr sz="900"/>
            </a:lvl4pPr>
            <a:lvl5pPr marL="1828507" indent="0">
              <a:buNone/>
              <a:defRPr sz="900"/>
            </a:lvl5pPr>
            <a:lvl6pPr marL="2285634" indent="0">
              <a:buNone/>
              <a:defRPr sz="900"/>
            </a:lvl6pPr>
            <a:lvl7pPr marL="2742761" indent="0">
              <a:buNone/>
              <a:defRPr sz="900"/>
            </a:lvl7pPr>
            <a:lvl8pPr marL="3199888" indent="0">
              <a:buNone/>
              <a:defRPr sz="900"/>
            </a:lvl8pPr>
            <a:lvl9pPr marL="3657015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lIns="91425" tIns="45713" rIns="91425" bIns="45713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90600"/>
            <a:ext cx="5486400" cy="3736974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3200"/>
            </a:lvl1pPr>
            <a:lvl2pPr marL="457127" indent="0">
              <a:buNone/>
              <a:defRPr sz="2800"/>
            </a:lvl2pPr>
            <a:lvl3pPr marL="914254" indent="0">
              <a:buNone/>
              <a:defRPr sz="2400"/>
            </a:lvl3pPr>
            <a:lvl4pPr marL="1371381" indent="0">
              <a:buNone/>
              <a:defRPr sz="2000"/>
            </a:lvl4pPr>
            <a:lvl5pPr marL="1828507" indent="0">
              <a:buNone/>
              <a:defRPr sz="2000"/>
            </a:lvl5pPr>
            <a:lvl6pPr marL="2285634" indent="0">
              <a:buNone/>
              <a:defRPr sz="2000"/>
            </a:lvl6pPr>
            <a:lvl7pPr marL="2742761" indent="0">
              <a:buNone/>
              <a:defRPr sz="2000"/>
            </a:lvl7pPr>
            <a:lvl8pPr marL="3199888" indent="0">
              <a:buNone/>
              <a:defRPr sz="2000"/>
            </a:lvl8pPr>
            <a:lvl9pPr marL="3657015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1400"/>
            </a:lvl1pPr>
            <a:lvl2pPr marL="457127" indent="0">
              <a:buNone/>
              <a:defRPr sz="1200"/>
            </a:lvl2pPr>
            <a:lvl3pPr marL="914254" indent="0">
              <a:buNone/>
              <a:defRPr sz="1000"/>
            </a:lvl3pPr>
            <a:lvl4pPr marL="1371381" indent="0">
              <a:buNone/>
              <a:defRPr sz="900"/>
            </a:lvl4pPr>
            <a:lvl5pPr marL="1828507" indent="0">
              <a:buNone/>
              <a:defRPr sz="900"/>
            </a:lvl5pPr>
            <a:lvl6pPr marL="2285634" indent="0">
              <a:buNone/>
              <a:defRPr sz="900"/>
            </a:lvl6pPr>
            <a:lvl7pPr marL="2742761" indent="0">
              <a:buNone/>
              <a:defRPr sz="900"/>
            </a:lvl7pPr>
            <a:lvl8pPr marL="3199888" indent="0">
              <a:buNone/>
              <a:defRPr sz="900"/>
            </a:lvl8pPr>
            <a:lvl9pPr marL="3657015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eaVert" lIns="91425" tIns="45713" rIns="91425" bIns="4571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  <a:prstGeom prst="rect">
            <a:avLst/>
          </a:prstGeom>
        </p:spPr>
        <p:txBody>
          <a:bodyPr vert="eaVert" lIns="91425" tIns="45713" rIns="91425" bIns="45713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95400"/>
            <a:ext cx="6019800" cy="4830764"/>
          </a:xfrm>
          <a:prstGeom prst="rect">
            <a:avLst/>
          </a:prstGeom>
        </p:spPr>
        <p:txBody>
          <a:bodyPr vert="eaVert" lIns="91425" tIns="45713" rIns="91425" bIns="4571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3163" y="457200"/>
            <a:ext cx="7772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731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55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7"/>
          <p:cNvSpPr>
            <a:spLocks noGrp="1" noChangeArrowheads="1"/>
          </p:cNvSpPr>
          <p:nvPr>
            <p:ph type="dt" sz="half" idx="10"/>
          </p:nvPr>
        </p:nvSpPr>
        <p:spPr>
          <a:xfrm>
            <a:off x="1173163" y="6265863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29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29F859A-6F4B-434E-BD99-7B24F85BFC2D}" type="slidenum">
              <a:rPr lang="en-US" altLang="x-none"/>
              <a:pPr/>
              <a:t>‹#›</a:t>
            </a:fld>
            <a:endParaRPr lang="en-US" altLang="x-none" dirty="0"/>
          </a:p>
        </p:txBody>
      </p:sp>
    </p:spTree>
    <p:extLst>
      <p:ext uri="{BB962C8B-B14F-4D97-AF65-F5344CB8AC3E}">
        <p14:creationId xmlns:p14="http://schemas.microsoft.com/office/powerpoint/2010/main" val="396344994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EA81-BE15-4737-8A41-ECD09C6491C9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6E570-D5E8-40D3-BD19-EC03879FE35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79679" cy="2286000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79680" cy="2286000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57200" y="3962400"/>
            <a:ext cx="4079679" cy="2286000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4"/>
          </p:nvPr>
        </p:nvSpPr>
        <p:spPr>
          <a:xfrm>
            <a:off x="4648200" y="3962400"/>
            <a:ext cx="4079680" cy="2286000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6987"/>
            <a:ext cx="4040188" cy="877888"/>
          </a:xfrm>
          <a:prstGeom prst="rect">
            <a:avLst/>
          </a:prstGeom>
        </p:spPr>
        <p:txBody>
          <a:bodyPr lIns="91425" tIns="45713" rIns="91425" bIns="45713" anchor="b"/>
          <a:lstStyle>
            <a:lvl1pPr marL="0" indent="0">
              <a:buNone/>
              <a:defRPr sz="2800" b="0"/>
            </a:lvl1pPr>
            <a:lvl2pPr marL="457127" indent="0">
              <a:buNone/>
              <a:defRPr sz="2000" b="1"/>
            </a:lvl2pPr>
            <a:lvl3pPr marL="914254" indent="0">
              <a:buNone/>
              <a:defRPr sz="1800" b="1"/>
            </a:lvl3pPr>
            <a:lvl4pPr marL="1371381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4" indent="0">
              <a:buNone/>
              <a:defRPr sz="1600" b="1"/>
            </a:lvl6pPr>
            <a:lvl7pPr marL="2742761" indent="0">
              <a:buNone/>
              <a:defRPr sz="1600" b="1"/>
            </a:lvl7pPr>
            <a:lvl8pPr marL="3199888" indent="0">
              <a:buNone/>
              <a:defRPr sz="1600" b="1"/>
            </a:lvl8pPr>
            <a:lvl9pPr marL="3657015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296987"/>
            <a:ext cx="4041775" cy="877888"/>
          </a:xfrm>
          <a:prstGeom prst="rect">
            <a:avLst/>
          </a:prstGeom>
        </p:spPr>
        <p:txBody>
          <a:bodyPr lIns="91425" tIns="45713" rIns="91425" bIns="45713" anchor="b"/>
          <a:lstStyle>
            <a:lvl1pPr marL="0" indent="0">
              <a:buNone/>
              <a:defRPr sz="2800" b="0"/>
            </a:lvl1pPr>
            <a:lvl2pPr marL="457127" indent="0">
              <a:buNone/>
              <a:defRPr sz="2000" b="1"/>
            </a:lvl2pPr>
            <a:lvl3pPr marL="914254" indent="0">
              <a:buNone/>
              <a:defRPr sz="1800" b="1"/>
            </a:lvl3pPr>
            <a:lvl4pPr marL="1371381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4" indent="0">
              <a:buNone/>
              <a:defRPr sz="1600" b="1"/>
            </a:lvl6pPr>
            <a:lvl7pPr marL="2742761" indent="0">
              <a:buNone/>
              <a:defRPr sz="1600" b="1"/>
            </a:lvl7pPr>
            <a:lvl8pPr marL="3199888" indent="0">
              <a:buNone/>
              <a:defRPr sz="1600" b="1"/>
            </a:lvl8pPr>
            <a:lvl9pPr marL="3657015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276350"/>
            <a:ext cx="3008313" cy="1162050"/>
          </a:xfrm>
          <a:prstGeom prst="rect">
            <a:avLst/>
          </a:prstGeom>
        </p:spPr>
        <p:txBody>
          <a:bodyPr lIns="91425" tIns="45713" rIns="91425" bIns="45713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438400"/>
            <a:ext cx="3008313" cy="3687764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1400"/>
            </a:lvl1pPr>
            <a:lvl2pPr marL="457127" indent="0">
              <a:buNone/>
              <a:defRPr sz="1200"/>
            </a:lvl2pPr>
            <a:lvl3pPr marL="914254" indent="0">
              <a:buNone/>
              <a:defRPr sz="1000"/>
            </a:lvl3pPr>
            <a:lvl4pPr marL="1371381" indent="0">
              <a:buNone/>
              <a:defRPr sz="900"/>
            </a:lvl4pPr>
            <a:lvl5pPr marL="1828507" indent="0">
              <a:buNone/>
              <a:defRPr sz="900"/>
            </a:lvl5pPr>
            <a:lvl6pPr marL="2285634" indent="0">
              <a:buNone/>
              <a:defRPr sz="900"/>
            </a:lvl6pPr>
            <a:lvl7pPr marL="2742761" indent="0">
              <a:buNone/>
              <a:defRPr sz="900"/>
            </a:lvl7pPr>
            <a:lvl8pPr marL="3199888" indent="0">
              <a:buNone/>
              <a:defRPr sz="900"/>
            </a:lvl8pPr>
            <a:lvl9pPr marL="3657015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lIns="91425" tIns="45713" rIns="91425" bIns="45713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90600"/>
            <a:ext cx="5486400" cy="3736974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3200"/>
            </a:lvl1pPr>
            <a:lvl2pPr marL="457127" indent="0">
              <a:buNone/>
              <a:defRPr sz="2800"/>
            </a:lvl2pPr>
            <a:lvl3pPr marL="914254" indent="0">
              <a:buNone/>
              <a:defRPr sz="2400"/>
            </a:lvl3pPr>
            <a:lvl4pPr marL="1371381" indent="0">
              <a:buNone/>
              <a:defRPr sz="2000"/>
            </a:lvl4pPr>
            <a:lvl5pPr marL="1828507" indent="0">
              <a:buNone/>
              <a:defRPr sz="2000"/>
            </a:lvl5pPr>
            <a:lvl6pPr marL="2285634" indent="0">
              <a:buNone/>
              <a:defRPr sz="2000"/>
            </a:lvl6pPr>
            <a:lvl7pPr marL="2742761" indent="0">
              <a:buNone/>
              <a:defRPr sz="2000"/>
            </a:lvl7pPr>
            <a:lvl8pPr marL="3199888" indent="0">
              <a:buNone/>
              <a:defRPr sz="2000"/>
            </a:lvl8pPr>
            <a:lvl9pPr marL="3657015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1400"/>
            </a:lvl1pPr>
            <a:lvl2pPr marL="457127" indent="0">
              <a:buNone/>
              <a:defRPr sz="1200"/>
            </a:lvl2pPr>
            <a:lvl3pPr marL="914254" indent="0">
              <a:buNone/>
              <a:defRPr sz="1000"/>
            </a:lvl3pPr>
            <a:lvl4pPr marL="1371381" indent="0">
              <a:buNone/>
              <a:defRPr sz="900"/>
            </a:lvl4pPr>
            <a:lvl5pPr marL="1828507" indent="0">
              <a:buNone/>
              <a:defRPr sz="900"/>
            </a:lvl5pPr>
            <a:lvl6pPr marL="2285634" indent="0">
              <a:buNone/>
              <a:defRPr sz="900"/>
            </a:lvl6pPr>
            <a:lvl7pPr marL="2742761" indent="0">
              <a:buNone/>
              <a:defRPr sz="900"/>
            </a:lvl7pPr>
            <a:lvl8pPr marL="3199888" indent="0">
              <a:buNone/>
              <a:defRPr sz="900"/>
            </a:lvl8pPr>
            <a:lvl9pPr marL="3657015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95" r:id="rId5"/>
    <p:sldLayoutId id="2147483667" r:id="rId6"/>
    <p:sldLayoutId id="2147483668" r:id="rId7"/>
    <p:sldLayoutId id="2147483670" r:id="rId8"/>
    <p:sldLayoutId id="2147483671" r:id="rId9"/>
    <p:sldLayoutId id="2147483672" r:id="rId10"/>
    <p:sldLayoutId id="2147483673" r:id="rId11"/>
    <p:sldLayoutId id="2147483709" r:id="rId12"/>
    <p:sldLayoutId id="2147483725" r:id="rId13"/>
  </p:sldLayoutIdLst>
  <p:txStyles>
    <p:titleStyle>
      <a:lvl1pPr algn="ctr" defTabSz="914254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45" indent="-342845" algn="l" defTabSz="91425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31" indent="-285704" algn="l" defTabSz="914254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7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4" indent="-228563" algn="l" defTabSz="91425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1" indent="-228563" algn="l" defTabSz="91425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98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25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1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78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7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4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1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07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4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1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88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15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217E2-3060-7F47-A9D0-1758E7D9845B}" type="datetimeFigureOut">
              <a:rPr lang="en-US" smtClean="0"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3B5B1-27F8-A440-97C3-9EE3DFF0D1B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88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24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VDI Logo Large.jpg"/>
          <p:cNvPicPr>
            <a:picLocks noChangeAspect="1"/>
          </p:cNvPicPr>
          <p:nvPr userDrawn="1"/>
        </p:nvPicPr>
        <p:blipFill>
          <a:blip r:embed="rId12" cstate="print"/>
          <a:srcRect l="1875" t="4331" r="1875" b="4331"/>
          <a:stretch>
            <a:fillRect/>
          </a:stretch>
        </p:blipFill>
        <p:spPr>
          <a:xfrm>
            <a:off x="190516" y="238123"/>
            <a:ext cx="2444729" cy="10044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723" r:id="rId10"/>
  </p:sldLayoutIdLst>
  <p:txStyles>
    <p:titleStyle>
      <a:lvl1pPr algn="ctr" defTabSz="914254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45" indent="-342845" algn="l" defTabSz="91425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31" indent="-285704" algn="l" defTabSz="914254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7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4" indent="-228563" algn="l" defTabSz="91425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1" indent="-228563" algn="l" defTabSz="91425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98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25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1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78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7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4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1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07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4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1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88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15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1EA81-BE15-4737-8A41-ECD09C6491C9}" type="datetimeFigureOut">
              <a:rPr lang="en-US" smtClean="0"/>
              <a:pPr/>
              <a:t>1/14/2025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C6E570-D5E8-40D3-BD19-EC03879FE358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www-ksl.stanford.edu/kst/what-is-an-ontology.html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://ceur-ws.org/Vol-812/paper9.pdf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bioportal.bioontology.org/" TargetMode="External"/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community/owled/files/2016/11/OWLED-ORE-2016_paper_3.pdf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2004/02/skos/" TargetMode="External"/><Relationship Id="rId2" Type="http://schemas.openxmlformats.org/officeDocument/2006/relationships/hyperlink" Target="https://www.w3.org/OWL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2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2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www.haojunheng.com/project/joie-kd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image" Target="../media/image41.png"/><Relationship Id="rId18" Type="http://schemas.openxmlformats.org/officeDocument/2006/relationships/image" Target="../media/image46.png"/><Relationship Id="rId3" Type="http://schemas.openxmlformats.org/officeDocument/2006/relationships/image" Target="../media/image32.jpeg"/><Relationship Id="rId21" Type="http://schemas.openxmlformats.org/officeDocument/2006/relationships/image" Target="../media/image49.png"/><Relationship Id="rId7" Type="http://schemas.openxmlformats.org/officeDocument/2006/relationships/hyperlink" Target="http://www.w3.org/RDF/" TargetMode="External"/><Relationship Id="rId12" Type="http://schemas.openxmlformats.org/officeDocument/2006/relationships/image" Target="../media/image40.png"/><Relationship Id="rId17" Type="http://schemas.openxmlformats.org/officeDocument/2006/relationships/image" Target="../media/image45.png"/><Relationship Id="rId2" Type="http://schemas.openxmlformats.org/officeDocument/2006/relationships/image" Target="../media/image31.png"/><Relationship Id="rId16" Type="http://schemas.openxmlformats.org/officeDocument/2006/relationships/image" Target="../media/image44.png"/><Relationship Id="rId20" Type="http://schemas.openxmlformats.org/officeDocument/2006/relationships/image" Target="../media/image4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jpeg"/><Relationship Id="rId11" Type="http://schemas.openxmlformats.org/officeDocument/2006/relationships/image" Target="../media/image39.png"/><Relationship Id="rId24" Type="http://schemas.openxmlformats.org/officeDocument/2006/relationships/image" Target="../media/image51.png"/><Relationship Id="rId5" Type="http://schemas.openxmlformats.org/officeDocument/2006/relationships/image" Target="../media/image34.png"/><Relationship Id="rId15" Type="http://schemas.openxmlformats.org/officeDocument/2006/relationships/image" Target="../media/image43.png"/><Relationship Id="rId23" Type="http://schemas.openxmlformats.org/officeDocument/2006/relationships/image" Target="../media/image50.png"/><Relationship Id="rId10" Type="http://schemas.openxmlformats.org/officeDocument/2006/relationships/image" Target="../media/image38.png"/><Relationship Id="rId19" Type="http://schemas.openxmlformats.org/officeDocument/2006/relationships/image" Target="../media/image47.png"/><Relationship Id="rId4" Type="http://schemas.openxmlformats.org/officeDocument/2006/relationships/image" Target="../media/image33.jpeg"/><Relationship Id="rId9" Type="http://schemas.openxmlformats.org/officeDocument/2006/relationships/image" Target="../media/image37.jpeg"/><Relationship Id="rId14" Type="http://schemas.openxmlformats.org/officeDocument/2006/relationships/image" Target="../media/image42.png"/><Relationship Id="rId22" Type="http://schemas.openxmlformats.org/officeDocument/2006/relationships/hyperlink" Target="http://www.w3.org/History/1989/proposal.html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TR/rdf-concept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1999/02/22-rdf-syntax-n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ciencemag.org/news/2020/07/during-pandemic-students-do-field-and-lab-work-without-leaving-home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png"/><Relationship Id="rId2" Type="http://schemas.openxmlformats.org/officeDocument/2006/relationships/hyperlink" Target="https://lod-cloud.net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6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nkos.slis.kent.edu/busch/summary.pdf" TargetMode="External"/><Relationship Id="rId2" Type="http://schemas.openxmlformats.org/officeDocument/2006/relationships/image" Target="../media/image57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C2DD3C2-23DB-B548-8E6B-766D6214ED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401" y="9939"/>
            <a:ext cx="3733799" cy="194711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92FA665-9722-DB46-A84A-1BD2E3886AD1}"/>
              </a:ext>
            </a:extLst>
          </p:cNvPr>
          <p:cNvSpPr txBox="1">
            <a:spLocks/>
          </p:cNvSpPr>
          <p:nvPr/>
        </p:nvSpPr>
        <p:spPr>
          <a:xfrm>
            <a:off x="381000" y="1752600"/>
            <a:ext cx="5410200" cy="4572000"/>
          </a:xfrm>
          <a:prstGeom prst="rect">
            <a:avLst/>
          </a:prstGeom>
        </p:spPr>
        <p:txBody>
          <a:bodyPr vert="horz" lIns="228600" tIns="228600" rIns="228600" bIns="0" rtlCol="0" anchor="t">
            <a:normAutofit lnSpcReduction="10000"/>
          </a:bodyPr>
          <a:lstStyle>
            <a:lvl1pPr algn="ctr" defTabSz="914254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1pPr>
          </a:lstStyle>
          <a:p>
            <a:pPr defTabSz="914400">
              <a:lnSpc>
                <a:spcPct val="80000"/>
              </a:lnSpc>
            </a:pPr>
            <a:r>
              <a:rPr lang="en-US" sz="4800" spc="-150" dirty="0"/>
              <a:t>LEADING Boot camp</a:t>
            </a:r>
          </a:p>
          <a:p>
            <a:pPr defTabSz="914400"/>
            <a:r>
              <a:rPr lang="en-US" sz="2800" spc="-150" dirty="0"/>
              <a:t>Monday, June 13, 2022</a:t>
            </a:r>
          </a:p>
          <a:p>
            <a:pPr defTabSz="914400"/>
            <a:r>
              <a:rPr lang="en-US" sz="1800" spc="-150" dirty="0"/>
              <a:t>1:00 PM-2:15 PM EDT/10:00 AM-12:15 PM PDT</a:t>
            </a:r>
          </a:p>
          <a:p>
            <a:pPr algn="l" defTabSz="914400">
              <a:lnSpc>
                <a:spcPct val="80000"/>
              </a:lnSpc>
            </a:pPr>
            <a:endParaRPr lang="en-US" sz="2800" spc="-150" dirty="0"/>
          </a:p>
          <a:p>
            <a:pPr algn="l" defTabSz="914400">
              <a:lnSpc>
                <a:spcPct val="80000"/>
              </a:lnSpc>
            </a:pPr>
            <a:r>
              <a:rPr lang="en-US" sz="2800" spc="-150" dirty="0"/>
              <a:t>Agenda:</a:t>
            </a:r>
          </a:p>
          <a:p>
            <a:pPr marL="514350" indent="-514350" algn="l" defTabSz="914400">
              <a:spcBef>
                <a:spcPts val="600"/>
              </a:spcBef>
              <a:buAutoNum type="arabicPeriod"/>
            </a:pPr>
            <a:r>
              <a:rPr lang="en-US" sz="2800" spc="-150" dirty="0"/>
              <a:t>How’s everyone doing</a:t>
            </a:r>
          </a:p>
          <a:p>
            <a:pPr marL="514350" indent="-514350" algn="l" defTabSz="914400">
              <a:spcBef>
                <a:spcPts val="600"/>
              </a:spcBef>
              <a:buAutoNum type="arabicPeriod"/>
            </a:pPr>
            <a:r>
              <a:rPr lang="en-US" sz="2800" spc="-150" dirty="0"/>
              <a:t>Big metadata (brief comments)</a:t>
            </a:r>
          </a:p>
          <a:p>
            <a:pPr marL="514350" indent="-514350" algn="l" defTabSz="914400">
              <a:spcBef>
                <a:spcPts val="600"/>
              </a:spcBef>
              <a:buAutoNum type="arabicPeriod"/>
            </a:pPr>
            <a:r>
              <a:rPr lang="en-US" sz="2800" spc="-150" dirty="0"/>
              <a:t>Ontology/</a:t>
            </a:r>
            <a:r>
              <a:rPr lang="en-US" sz="2800" spc="-1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briefly linked data </a:t>
            </a:r>
          </a:p>
          <a:p>
            <a:pPr algn="l" defTabSz="914400">
              <a:spcBef>
                <a:spcPts val="600"/>
              </a:spcBef>
            </a:pPr>
            <a:r>
              <a:rPr lang="en-US" sz="2800" spc="-150" dirty="0"/>
              <a:t>        ~ Protégé </a:t>
            </a:r>
          </a:p>
          <a:p>
            <a:pPr algn="l" defTabSz="914400">
              <a:spcBef>
                <a:spcPts val="600"/>
              </a:spcBef>
            </a:pPr>
            <a:r>
              <a:rPr lang="en-US" sz="2800" spc="-150" dirty="0"/>
              <a:t>4. Other/open discussion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4761170-C24A-424D-84AE-0AF9D6A90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0" y="246626"/>
            <a:ext cx="2090382" cy="3011948"/>
          </a:xfrm>
          <a:prstGeom prst="rect">
            <a:avLst/>
          </a:prstGeom>
        </p:spPr>
      </p:pic>
      <p:pic>
        <p:nvPicPr>
          <p:cNvPr id="6146" name="Picture 2" descr="How's everyone doing today? - Painted Moonspots Farm | Facebook">
            <a:extLst>
              <a:ext uri="{FF2B5EF4-FFF2-40B4-BE49-F238E27FC236}">
                <a16:creationId xmlns:a16="http://schemas.microsoft.com/office/drawing/2014/main" id="{D2E2E808-D229-5540-9FA4-1E31AB1E6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46053" y="2514600"/>
            <a:ext cx="2692400" cy="302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9897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87AA5-B5B6-E74C-9A9C-6DF6C82AC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273"/>
            <a:ext cx="8229600" cy="563562"/>
          </a:xfrm>
        </p:spPr>
        <p:txBody>
          <a:bodyPr/>
          <a:lstStyle/>
          <a:p>
            <a:r>
              <a:rPr lang="en-US" dirty="0">
                <a:latin typeface="Tw Cen MT" panose="020B0602020104020603" pitchFamily="34" charset="77"/>
              </a:rPr>
              <a:t>Ontology defined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A4980-0831-7C43-B9C9-32D52D8E2B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990601"/>
            <a:ext cx="3657600" cy="5135564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sz="1800" dirty="0">
                <a:latin typeface="Tw Cen MT" charset="0"/>
                <a:ea typeface="Tw Cen MT" charset="0"/>
                <a:cs typeface="Tw Cen MT" charset="0"/>
              </a:rPr>
              <a:t>Webster’s dictionary</a:t>
            </a:r>
          </a:p>
          <a:p>
            <a:pPr marL="274320" indent="-274320"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sz="1800" dirty="0"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A science or study of being specifically, a branch of metaphysics relating to the </a:t>
            </a:r>
            <a:r>
              <a:rPr lang="en-US" sz="1800" dirty="0">
                <a:highlight>
                  <a:srgbClr val="CCFFFF"/>
                </a:highlight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nature and relations of being</a:t>
            </a:r>
            <a:r>
              <a:rPr lang="en-US" sz="1800" dirty="0"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. </a:t>
            </a:r>
          </a:p>
          <a:p>
            <a:pPr marL="274320" indent="-274320"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sz="1800" dirty="0"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A theory concerning the kinds of entities and specifically the kinds of </a:t>
            </a:r>
            <a:r>
              <a:rPr lang="en-US" sz="1800" dirty="0">
                <a:highlight>
                  <a:srgbClr val="CCFFFF"/>
                </a:highlight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abstract entities </a:t>
            </a:r>
            <a:r>
              <a:rPr lang="en-US" sz="1800" dirty="0"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that are to be admitted to a language system.</a:t>
            </a:r>
          </a:p>
          <a:p>
            <a:pPr marL="182880" indent="-182880">
              <a:spcBef>
                <a:spcPts val="600"/>
              </a:spcBef>
              <a:buFont typeface="+mj-lt"/>
              <a:buAutoNum type="arabicPeriod"/>
              <a:defRPr/>
            </a:pPr>
            <a:endParaRPr lang="en-US" sz="1800" dirty="0">
              <a:latin typeface="Tw Cen MT" charset="0"/>
              <a:ea typeface="Tw Cen MT" charset="0"/>
              <a:cs typeface="Tw Cen MT" charset="0"/>
            </a:endParaRPr>
          </a:p>
          <a:p>
            <a:pPr marL="0" indent="0">
              <a:buNone/>
              <a:defRPr/>
            </a:pPr>
            <a:r>
              <a:rPr lang="en-US" sz="1800" dirty="0">
                <a:latin typeface="Tw Cen MT" charset="0"/>
                <a:ea typeface="Tw Cen MT" charset="0"/>
                <a:cs typeface="Tw Cen MT" charset="0"/>
              </a:rPr>
              <a:t>Thomas Gruber</a:t>
            </a:r>
          </a:p>
          <a:p>
            <a:pPr marL="0" indent="0">
              <a:buNone/>
              <a:defRPr/>
            </a:pPr>
            <a:r>
              <a:rPr lang="en-US" sz="1800" dirty="0">
                <a:latin typeface="Tw Cen MT" charset="0"/>
                <a:ea typeface="Tw Cen MT" charset="0"/>
                <a:cs typeface="Tw Cen MT" charset="0"/>
              </a:rPr>
              <a:t>“</a:t>
            </a:r>
            <a:r>
              <a:rPr lang="en-US" sz="1800" dirty="0">
                <a:latin typeface="Tw Cen MT" charset="0"/>
                <a:ea typeface="Tw Cen MT" charset="0"/>
                <a:cs typeface="Tw Cen MT" charset="0"/>
                <a:hlinkClick r:id="rId2"/>
              </a:rPr>
              <a:t>An ontology is a specification of a conceptualization</a:t>
            </a:r>
            <a:r>
              <a:rPr lang="en-US" sz="1800" dirty="0">
                <a:latin typeface="Tw Cen MT" charset="0"/>
                <a:ea typeface="Tw Cen MT" charset="0"/>
                <a:cs typeface="Tw Cen MT" charset="0"/>
              </a:rPr>
              <a:t>” </a:t>
            </a:r>
          </a:p>
          <a:p>
            <a:pPr marL="0" indent="0">
              <a:buNone/>
              <a:defRPr/>
            </a:pPr>
            <a:r>
              <a:rPr lang="en-US" sz="1800" dirty="0">
                <a:solidFill>
                  <a:srgbClr val="FF0000"/>
                </a:solidFill>
                <a:latin typeface="Tw Cen MT" charset="0"/>
                <a:ea typeface="Tw Cen MT" charset="0"/>
                <a:cs typeface="Tw Cen MT" charset="0"/>
              </a:rPr>
              <a:t>A must read!</a:t>
            </a:r>
          </a:p>
          <a:p>
            <a:pPr marL="0" indent="0">
              <a:buNone/>
              <a:defRPr/>
            </a:pPr>
            <a:endParaRPr lang="en-US" sz="2000" dirty="0">
              <a:latin typeface="Tw Cen MT" charset="0"/>
              <a:ea typeface="Tw Cen MT" charset="0"/>
              <a:cs typeface="Tw Cen MT" charset="0"/>
            </a:endParaRPr>
          </a:p>
          <a:p>
            <a:endParaRPr lang="en-US" dirty="0">
              <a:latin typeface="Tw Cen MT" panose="020B0602020104020603" pitchFamily="34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D359EB-3352-A349-AA64-494908580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19600" y="838200"/>
            <a:ext cx="4419600" cy="528796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Tw Cen MT" panose="020B0602020104020603" pitchFamily="34" charset="77"/>
              </a:rPr>
              <a:t>Other important</a:t>
            </a:r>
          </a:p>
          <a:p>
            <a:pPr marL="0" indent="0">
              <a:buNone/>
            </a:pPr>
            <a:r>
              <a:rPr lang="en-US" sz="2400" dirty="0">
                <a:latin typeface="Tw Cen MT" panose="020B0602020104020603" pitchFamily="34" charset="77"/>
              </a:rPr>
              <a:t>stuff </a:t>
            </a:r>
          </a:p>
          <a:p>
            <a:pPr marL="0" indent="0">
              <a:buNone/>
            </a:pPr>
            <a:r>
              <a:rPr lang="en-US" sz="2400" dirty="0">
                <a:latin typeface="Tw Cen MT" panose="020B0602020104020603" pitchFamily="34" charset="77"/>
              </a:rPr>
              <a:t>(</a:t>
            </a:r>
            <a:r>
              <a:rPr lang="en-US" dirty="0">
                <a:solidFill>
                  <a:srgbClr val="FF40FF"/>
                </a:solidFill>
                <a:latin typeface="Tw Cen MT" panose="020B0602020104020603" pitchFamily="34" charset="77"/>
              </a:rPr>
              <a:t>comfy space</a:t>
            </a:r>
            <a:r>
              <a:rPr lang="en-US" sz="2400" dirty="0">
                <a:latin typeface="Tw Cen MT" panose="020B0602020104020603" pitchFamily="34" charset="77"/>
              </a:rPr>
              <a:t>)</a:t>
            </a:r>
          </a:p>
          <a:p>
            <a:r>
              <a:rPr lang="en-US" sz="2400" dirty="0">
                <a:latin typeface="Tw Cen MT" panose="020B0602020104020603" pitchFamily="34" charset="77"/>
              </a:rPr>
              <a:t>No exact definition</a:t>
            </a:r>
          </a:p>
          <a:p>
            <a:r>
              <a:rPr lang="en-US" sz="2400" i="1" dirty="0">
                <a:latin typeface="Tw Cen MT" panose="020B0602020104020603" pitchFamily="34" charset="77"/>
              </a:rPr>
              <a:t>Generally speaking - ontology is </a:t>
            </a:r>
            <a:r>
              <a:rPr lang="en-US" sz="2400" dirty="0">
                <a:latin typeface="Tw Cen MT" panose="020B0602020104020603" pitchFamily="34" charset="77"/>
              </a:rPr>
              <a:t>a WAY to convey a theory on how to represent a class of things and their relationships</a:t>
            </a:r>
          </a:p>
          <a:p>
            <a:r>
              <a:rPr lang="en-US" sz="2400" dirty="0">
                <a:latin typeface="Tw Cen MT" panose="020B0602020104020603" pitchFamily="34" charset="77"/>
              </a:rPr>
              <a:t>Knowledge representation, Knowledge organization (ILS)</a:t>
            </a:r>
          </a:p>
          <a:p>
            <a:r>
              <a:rPr lang="en-US" sz="2400" dirty="0">
                <a:highlight>
                  <a:srgbClr val="FFFF00"/>
                </a:highlight>
                <a:latin typeface="Tw Cen MT" panose="020B0602020104020603" pitchFamily="34" charset="77"/>
              </a:rPr>
              <a:t>Blurry lines – w/database structure and knowledge graphs</a:t>
            </a:r>
          </a:p>
          <a:p>
            <a:pPr marL="0" indent="0">
              <a:buNone/>
            </a:pPr>
            <a:endParaRPr lang="en-US" sz="2400" dirty="0">
              <a:latin typeface="Tw Cen MT" panose="020B0602020104020603" pitchFamily="34" charset="77"/>
            </a:endParaRPr>
          </a:p>
          <a:p>
            <a:endParaRPr lang="en-US" dirty="0">
              <a:latin typeface="Tw Cen MT" panose="020B0602020104020603" pitchFamily="34" charset="77"/>
            </a:endParaRPr>
          </a:p>
          <a:p>
            <a:endParaRPr lang="en-US" dirty="0">
              <a:latin typeface="Tw Cen MT" panose="020B0602020104020603" pitchFamily="34" charset="77"/>
            </a:endParaRPr>
          </a:p>
          <a:p>
            <a:endParaRPr lang="en-US" dirty="0"/>
          </a:p>
        </p:txBody>
      </p:sp>
      <p:pic>
        <p:nvPicPr>
          <p:cNvPr id="2050" name="Picture 2" descr="Cartoon raccoon sleeping in a comfortable bed Vector Image">
            <a:extLst>
              <a:ext uri="{FF2B5EF4-FFF2-40B4-BE49-F238E27FC236}">
                <a16:creationId xmlns:a16="http://schemas.microsoft.com/office/drawing/2014/main" id="{9E4D8019-B25B-9245-8EEF-4318EF0CE8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88"/>
          <a:stretch/>
        </p:blipFill>
        <p:spPr bwMode="auto">
          <a:xfrm>
            <a:off x="6934200" y="381001"/>
            <a:ext cx="19050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26164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24DB8-14A7-9844-A1E1-734ABB1AB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AN ONTOLOGY OF SHAPES</a:t>
            </a:r>
            <a:br>
              <a:rPr lang="en-US" sz="3200" dirty="0"/>
            </a:br>
            <a:r>
              <a:rPr lang="en-US" sz="3200" dirty="0"/>
              <a:t> 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644A70-5D92-2341-8412-B8C91057C6DE}"/>
              </a:ext>
            </a:extLst>
          </p:cNvPr>
          <p:cNvSpPr txBox="1"/>
          <p:nvPr/>
        </p:nvSpPr>
        <p:spPr>
          <a:xfrm>
            <a:off x="586740" y="5791200"/>
            <a:ext cx="80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w Cen MT" panose="020B0602020104020603" pitchFamily="34" charset="77"/>
                <a:hlinkClick r:id="rId2"/>
              </a:rPr>
              <a:t>http://ceur-ws.org/Vol-812/paper9.pdf</a:t>
            </a:r>
            <a:r>
              <a:rPr lang="en-US" dirty="0">
                <a:latin typeface="Tw Cen MT" panose="020B0602020104020603" pitchFamily="34" charset="77"/>
              </a:rPr>
              <a:t> </a:t>
            </a:r>
          </a:p>
        </p:txBody>
      </p:sp>
      <p:pic>
        <p:nvPicPr>
          <p:cNvPr id="3074" name="Picture 2" descr="The hierarchy of the Shape-class and its subclasses | Download Scientific  Diagram">
            <a:extLst>
              <a:ext uri="{FF2B5EF4-FFF2-40B4-BE49-F238E27FC236}">
                <a16:creationId xmlns:a16="http://schemas.microsoft.com/office/drawing/2014/main" id="{973E4319-CC41-734E-91E4-5C1A429F2C4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914399"/>
            <a:ext cx="9013119" cy="458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19706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B2ED9-50C8-5349-8EAE-7431400F9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2725"/>
            <a:ext cx="8229600" cy="639763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Ontology</a:t>
            </a:r>
          </a:p>
        </p:txBody>
      </p:sp>
      <p:pic>
        <p:nvPicPr>
          <p:cNvPr id="17410" name="Picture 3">
            <a:extLst>
              <a:ext uri="{FF2B5EF4-FFF2-40B4-BE49-F238E27FC236}">
                <a16:creationId xmlns:a16="http://schemas.microsoft.com/office/drawing/2014/main" id="{46A994F8-351D-1545-9A75-92D178A61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9"/>
          <a:stretch>
            <a:fillRect/>
          </a:stretch>
        </p:blipFill>
        <p:spPr bwMode="auto">
          <a:xfrm>
            <a:off x="3375025" y="2209800"/>
            <a:ext cx="5486400" cy="4398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3CC7B-EBF3-FC43-985A-BC9C7E469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382000" cy="5211763"/>
          </a:xfrm>
        </p:spPr>
        <p:txBody>
          <a:bodyPr/>
          <a:lstStyle/>
          <a:p>
            <a:pPr marL="457200" indent="-457200">
              <a:spcBef>
                <a:spcPts val="0"/>
              </a:spcBef>
              <a:buFont typeface="Arial" charset="0"/>
              <a:buChar char="•"/>
              <a:defRPr/>
            </a:pPr>
            <a:r>
              <a:rPr lang="en-US" dirty="0"/>
              <a:t>National Center for Biological Ontologies: </a:t>
            </a:r>
            <a:r>
              <a:rPr lang="en-US" dirty="0">
                <a:hlinkClick r:id="rId3"/>
              </a:rPr>
              <a:t>https://bioportal.bioontology.org/</a:t>
            </a:r>
            <a:endParaRPr lang="en-US" dirty="0"/>
          </a:p>
          <a:p>
            <a:pPr marL="342900" indent="-342900">
              <a:spcBef>
                <a:spcPts val="0"/>
              </a:spcBef>
              <a:buFont typeface="Arial" charset="0"/>
              <a:buChar char="•"/>
              <a:defRPr/>
            </a:pPr>
            <a:endParaRPr lang="en-US" dirty="0"/>
          </a:p>
          <a:p>
            <a:pPr marL="457200" indent="-457200">
              <a:spcBef>
                <a:spcPts val="0"/>
              </a:spcBef>
              <a:buFont typeface="Arial" charset="0"/>
              <a:buChar char="•"/>
              <a:defRPr/>
            </a:pPr>
            <a:r>
              <a:rPr lang="en-US" dirty="0"/>
              <a:t>Example of a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  <a:defRPr/>
            </a:pPr>
            <a:r>
              <a:rPr lang="en-US" dirty="0"/>
              <a:t>Film ontology</a:t>
            </a:r>
            <a:r>
              <a:rPr lang="en-US" dirty="0">
                <a:sym typeface="Wingdings"/>
              </a:rPr>
              <a:t></a:t>
            </a: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on't Panic! 5 Strategies For Controlling Your Fear About Stock Market  Turbulence">
            <a:extLst>
              <a:ext uri="{FF2B5EF4-FFF2-40B4-BE49-F238E27FC236}">
                <a16:creationId xmlns:a16="http://schemas.microsoft.com/office/drawing/2014/main" id="{8A6A17F5-CE3E-1C42-809E-991A004B5A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15347" y="191255"/>
            <a:ext cx="2895600" cy="2443186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CD55A-12FB-5B4D-895F-C7B6AFC70F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251618"/>
            <a:ext cx="5333999" cy="2491582"/>
          </a:xfrm>
        </p:spPr>
        <p:txBody>
          <a:bodyPr>
            <a:normAutofit fontScale="92500" lnSpcReduction="10000"/>
          </a:bodyPr>
          <a:lstStyle/>
          <a:p>
            <a:pPr marL="182880" indent="-182880" defTabSz="457054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Tw Cen MT" panose="020B0602020104020603" pitchFamily="34" charset="77"/>
              </a:rPr>
              <a:t>Most ontologies structured as taxonomies, hierarchies</a:t>
            </a:r>
          </a:p>
          <a:p>
            <a:pPr marL="182880" indent="-182880" defTabSz="457054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Tw Cen MT" panose="020B0602020104020603" pitchFamily="34" charset="77"/>
              </a:rPr>
              <a:t>People talk about ontologies in many, many, many… ways</a:t>
            </a:r>
          </a:p>
          <a:p>
            <a:pPr marL="182880" indent="-182880" defTabSz="457054">
              <a:lnSpc>
                <a:spcPct val="110000"/>
              </a:lnSpc>
              <a:spcBef>
                <a:spcPts val="0"/>
              </a:spcBef>
            </a:pPr>
            <a:r>
              <a:rPr lang="en-US" sz="2400" dirty="0">
                <a:latin typeface="Tw Cen MT" panose="020B0602020104020603" pitchFamily="34" charset="77"/>
              </a:rPr>
              <a:t>Basic ontology has two classes of elements:  the </a:t>
            </a:r>
            <a:r>
              <a:rPr lang="en-US" sz="2400" dirty="0">
                <a:highlight>
                  <a:srgbClr val="FFFFCC"/>
                </a:highlight>
                <a:latin typeface="Tw Cen MT" panose="020B0602020104020603" pitchFamily="34" charset="77"/>
              </a:rPr>
              <a:t>entities </a:t>
            </a:r>
            <a:r>
              <a:rPr lang="en-US" sz="2400" dirty="0">
                <a:latin typeface="Tw Cen MT" panose="020B0602020104020603" pitchFamily="34" charset="77"/>
              </a:rPr>
              <a:t>and the </a:t>
            </a:r>
            <a:r>
              <a:rPr lang="en-US" sz="2400" dirty="0">
                <a:highlight>
                  <a:srgbClr val="CCFFFF"/>
                </a:highlight>
                <a:latin typeface="Tw Cen MT" panose="020B0602020104020603" pitchFamily="34" charset="77"/>
              </a:rPr>
              <a:t>relationships</a:t>
            </a:r>
            <a:r>
              <a:rPr lang="en-US" sz="2400" dirty="0">
                <a:latin typeface="Tw Cen MT" panose="020B0602020104020603" pitchFamily="34" charset="77"/>
              </a:rPr>
              <a:t> between them</a:t>
            </a:r>
          </a:p>
          <a:p>
            <a:pPr marL="182880" indent="-182880" defTabSz="457054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dirty="0">
              <a:latin typeface="Tw Cen MT" panose="020B0602020104020603" pitchFamily="34" charset="77"/>
            </a:endParaRPr>
          </a:p>
          <a:p>
            <a:pPr marL="914254" lvl="2" indent="0" defTabSz="457054">
              <a:spcBef>
                <a:spcPts val="0"/>
              </a:spcBef>
              <a:buNone/>
            </a:pPr>
            <a:endParaRPr lang="en-US" sz="1600" dirty="0">
              <a:latin typeface="Tw Cen MT" panose="020B0602020104020603" pitchFamily="34" charset="77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8549896-C50D-1942-9CB8-539BDE101351}"/>
              </a:ext>
            </a:extLst>
          </p:cNvPr>
          <p:cNvSpPr txBox="1">
            <a:spLocks/>
          </p:cNvSpPr>
          <p:nvPr/>
        </p:nvSpPr>
        <p:spPr>
          <a:xfrm>
            <a:off x="1371601" y="2634441"/>
            <a:ext cx="6629400" cy="3971941"/>
          </a:xfrm>
          <a:prstGeom prst="rect">
            <a:avLst/>
          </a:prstGeom>
        </p:spPr>
        <p:txBody>
          <a:bodyPr lIns="91425" tIns="45713" rIns="91425" bIns="45713">
            <a:normAutofit lnSpcReduction="10000"/>
          </a:bodyPr>
          <a:lstStyle>
            <a:lvl1pPr marL="342845" indent="-342845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31" indent="-285704" algn="l" defTabSz="91425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17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944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071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198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325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451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578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054">
              <a:lnSpc>
                <a:spcPct val="110000"/>
              </a:lnSpc>
              <a:spcBef>
                <a:spcPts val="0"/>
              </a:spcBef>
            </a:pPr>
            <a:r>
              <a:rPr lang="en-US" sz="2200" dirty="0">
                <a:highlight>
                  <a:srgbClr val="FFFFCC"/>
                </a:highlight>
                <a:latin typeface="Tw Cen MT" panose="020B0602020104020603" pitchFamily="34" charset="77"/>
              </a:rPr>
              <a:t>Class</a:t>
            </a:r>
            <a:r>
              <a:rPr lang="en-US" sz="2200" dirty="0">
                <a:latin typeface="Tw Cen MT" panose="020B0602020104020603" pitchFamily="34" charset="77"/>
              </a:rPr>
              <a:t> and </a:t>
            </a:r>
            <a:r>
              <a:rPr lang="en-US" sz="2200" dirty="0">
                <a:highlight>
                  <a:srgbClr val="FFFFCC"/>
                </a:highlight>
                <a:latin typeface="Tw Cen MT" panose="020B0602020104020603" pitchFamily="34" charset="77"/>
              </a:rPr>
              <a:t>sub-classes</a:t>
            </a:r>
            <a:r>
              <a:rPr lang="en-US" sz="2200" dirty="0">
                <a:latin typeface="Tw Cen MT" panose="020B0602020104020603" pitchFamily="34" charset="77"/>
              </a:rPr>
              <a:t>: Actor, Child actor</a:t>
            </a:r>
          </a:p>
          <a:p>
            <a:pPr defTabSz="457054">
              <a:lnSpc>
                <a:spcPct val="110000"/>
              </a:lnSpc>
              <a:spcBef>
                <a:spcPts val="0"/>
              </a:spcBef>
            </a:pPr>
            <a:r>
              <a:rPr lang="en-US" sz="2200" dirty="0">
                <a:highlight>
                  <a:srgbClr val="CCFFFF"/>
                </a:highlight>
                <a:latin typeface="Tw Cen MT" panose="020B0602020104020603" pitchFamily="34" charset="77"/>
              </a:rPr>
              <a:t>Relationships</a:t>
            </a:r>
          </a:p>
          <a:p>
            <a:pPr lvl="2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highlight>
                  <a:srgbClr val="CCFFFF"/>
                </a:highlight>
                <a:latin typeface="Tw Cen MT" panose="020B0602020104020603" pitchFamily="34" charset="77"/>
              </a:rPr>
              <a:t>Is a type of</a:t>
            </a:r>
          </a:p>
          <a:p>
            <a:pPr lvl="2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latin typeface="Tw Cen MT" panose="020B0602020104020603" pitchFamily="34" charset="77"/>
              </a:rPr>
              <a:t>Movie </a:t>
            </a:r>
            <a:r>
              <a:rPr lang="en-US" sz="1600" dirty="0">
                <a:highlight>
                  <a:srgbClr val="CCFFFF"/>
                </a:highlight>
                <a:latin typeface="Tw Cen MT" panose="020B0602020104020603" pitchFamily="34" charset="77"/>
              </a:rPr>
              <a:t>“is directed by” </a:t>
            </a:r>
            <a:r>
              <a:rPr lang="en-US" sz="1600" dirty="0">
                <a:latin typeface="Tw Cen MT" panose="020B0602020104020603" pitchFamily="34" charset="77"/>
              </a:rPr>
              <a:t>director</a:t>
            </a:r>
          </a:p>
          <a:p>
            <a:pPr lvl="2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latin typeface="Tw Cen MT" panose="020B0602020104020603" pitchFamily="34" charset="77"/>
              </a:rPr>
              <a:t>Movie </a:t>
            </a:r>
            <a:r>
              <a:rPr lang="en-US" sz="1600" dirty="0">
                <a:highlight>
                  <a:srgbClr val="CCFFFF"/>
                </a:highlight>
                <a:latin typeface="Tw Cen MT" panose="020B0602020104020603" pitchFamily="34" charset="77"/>
              </a:rPr>
              <a:t>“has performance” </a:t>
            </a:r>
            <a:r>
              <a:rPr lang="en-US" sz="1600" dirty="0">
                <a:latin typeface="Tw Cen MT" panose="020B0602020104020603" pitchFamily="34" charset="77"/>
              </a:rPr>
              <a:t>actor</a:t>
            </a:r>
          </a:p>
          <a:p>
            <a:pPr marL="914254" lvl="2" indent="0" defTabSz="457054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600" dirty="0">
                <a:latin typeface="Tw Cen MT" panose="020B0602020104020603" pitchFamily="34" charset="77"/>
              </a:rPr>
              <a:t>This is more involved than a lexical-semantic thesaurus.</a:t>
            </a:r>
          </a:p>
          <a:p>
            <a:pPr marL="182880" indent="-182880" defTabSz="457054">
              <a:lnSpc>
                <a:spcPct val="110000"/>
              </a:lnSpc>
              <a:spcBef>
                <a:spcPts val="0"/>
              </a:spcBef>
            </a:pPr>
            <a:r>
              <a:rPr lang="en-US" sz="2000" dirty="0">
                <a:latin typeface="Tw Cen MT" panose="020B0602020104020603" pitchFamily="34" charset="77"/>
              </a:rPr>
              <a:t>More involved / RDF triples </a:t>
            </a:r>
          </a:p>
          <a:p>
            <a:pPr marL="640007" lvl="3" indent="-182880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latin typeface="Tw Cen MT" panose="020B0602020104020603" pitchFamily="34" charset="77"/>
              </a:rPr>
              <a:t>Predicate (</a:t>
            </a:r>
            <a:r>
              <a:rPr lang="en-US" sz="1600" dirty="0">
                <a:highlight>
                  <a:srgbClr val="CCFFFF"/>
                </a:highlight>
                <a:latin typeface="Tw Cen MT" panose="020B0602020104020603" pitchFamily="34" charset="77"/>
              </a:rPr>
              <a:t>has a property </a:t>
            </a:r>
            <a:r>
              <a:rPr lang="en-US" sz="1600" dirty="0">
                <a:latin typeface="Tw Cen MT" panose="020B0602020104020603" pitchFamily="34" charset="77"/>
              </a:rPr>
              <a:t>of X)</a:t>
            </a:r>
          </a:p>
          <a:p>
            <a:pPr marL="640007" lvl="3" indent="-182880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latin typeface="Tw Cen MT" panose="020B0602020104020603" pitchFamily="34" charset="77"/>
              </a:rPr>
              <a:t>E.g., Book has title</a:t>
            </a:r>
          </a:p>
          <a:p>
            <a:pPr marL="1097134" lvl="4" indent="-182880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latin typeface="Tw Cen MT" panose="020B0602020104020603" pitchFamily="34" charset="77"/>
              </a:rPr>
              <a:t>predicates are </a:t>
            </a:r>
            <a:r>
              <a:rPr lang="en-US" sz="1600" dirty="0">
                <a:highlight>
                  <a:srgbClr val="CCFFFF"/>
                </a:highlight>
                <a:latin typeface="Tw Cen MT" panose="020B0602020104020603" pitchFamily="34" charset="77"/>
              </a:rPr>
              <a:t>linguistic </a:t>
            </a:r>
            <a:r>
              <a:rPr lang="en-US" sz="1600" dirty="0">
                <a:highlight>
                  <a:srgbClr val="FFFFCC"/>
                </a:highlight>
                <a:latin typeface="Tw Cen MT" panose="020B0602020104020603" pitchFamily="34" charset="77"/>
              </a:rPr>
              <a:t>entities</a:t>
            </a:r>
          </a:p>
          <a:p>
            <a:pPr marL="582866" lvl="2" indent="-182880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Tw Cen MT" panose="020B0602020104020603" pitchFamily="34" charset="77"/>
              </a:rPr>
              <a:t>Subject-predicate-object (think reverse ABC)</a:t>
            </a:r>
            <a:endParaRPr lang="en-US" sz="2800" dirty="0">
              <a:latin typeface="Tw Cen MT" panose="020B0602020104020603" pitchFamily="34" charset="77"/>
            </a:endParaRPr>
          </a:p>
          <a:p>
            <a:pPr marL="182880" indent="-182880" defTabSz="457054">
              <a:lnSpc>
                <a:spcPct val="110000"/>
              </a:lnSpc>
              <a:spcBef>
                <a:spcPts val="0"/>
              </a:spcBef>
            </a:pPr>
            <a:r>
              <a:rPr lang="en-US" sz="2000" dirty="0">
                <a:latin typeface="Tw Cen MT" panose="020B0602020104020603" pitchFamily="34" charset="77"/>
              </a:rPr>
              <a:t>Organized according to axioms or rules that control how the world will be defined.</a:t>
            </a:r>
          </a:p>
        </p:txBody>
      </p:sp>
    </p:spTree>
    <p:extLst>
      <p:ext uri="{BB962C8B-B14F-4D97-AF65-F5344CB8AC3E}">
        <p14:creationId xmlns:p14="http://schemas.microsoft.com/office/powerpoint/2010/main" val="27046158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24DB8-14A7-9844-A1E1-734ABB1AB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AN ONTOLOGY OF FOOD</a:t>
            </a:r>
            <a:br>
              <a:rPr lang="en-US" sz="3200" dirty="0"/>
            </a:br>
            <a:r>
              <a:rPr lang="en-US" sz="3200" dirty="0"/>
              <a:t> 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 </a:t>
            </a:r>
          </a:p>
        </p:txBody>
      </p:sp>
      <p:pic>
        <p:nvPicPr>
          <p:cNvPr id="7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3C450B09-EB9A-2643-912F-2E499FDC9F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823119"/>
            <a:ext cx="7080320" cy="5059363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B44A40-1CBA-AD45-908A-A890FD5E8AFD}"/>
              </a:ext>
            </a:extLst>
          </p:cNvPr>
          <p:cNvSpPr txBox="1"/>
          <p:nvPr/>
        </p:nvSpPr>
        <p:spPr>
          <a:xfrm>
            <a:off x="437322" y="6034881"/>
            <a:ext cx="822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w Cen MT" panose="020B0602020104020603" pitchFamily="34" charset="77"/>
                <a:hlinkClick r:id="rId3"/>
              </a:rPr>
              <a:t>https://www.w3.org/community/owled/files/2016/11/OWLED-ORE-2016_paper_3.pdf</a:t>
            </a:r>
            <a:r>
              <a:rPr lang="en-US" sz="1600" dirty="0">
                <a:latin typeface="Tw Cen MT" panose="020B0602020104020603" pitchFamily="34" charset="7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787490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2302F-7ECD-AA45-91E5-339228503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471488"/>
            <a:ext cx="3810000" cy="1143000"/>
          </a:xfrm>
        </p:spPr>
        <p:txBody>
          <a:bodyPr/>
          <a:lstStyle/>
          <a:p>
            <a:r>
              <a:rPr lang="en-US" dirty="0"/>
              <a:t>Let’s go to Protégé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7BA2D4-44FE-3348-8884-C355F3DB2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3627" y="2286000"/>
            <a:ext cx="5867400" cy="384016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sz="2800" dirty="0"/>
              <a:t>We will work with OWL: Web Ontology Language: </a:t>
            </a:r>
            <a:r>
              <a:rPr lang="en-US" sz="2800" dirty="0">
                <a:hlinkClick r:id="rId2"/>
              </a:rPr>
              <a:t>https://www.w3.org/OWL/</a:t>
            </a:r>
            <a:r>
              <a:rPr lang="en-US" sz="2800" dirty="0"/>
              <a:t> 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Modeling language</a:t>
            </a:r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Enabling technology</a:t>
            </a:r>
          </a:p>
          <a:p>
            <a:pPr>
              <a:spcBef>
                <a:spcPts val="0"/>
              </a:spcBef>
            </a:pPr>
            <a:r>
              <a:rPr lang="en-US" sz="2800" dirty="0"/>
              <a:t>SKOS – Simple Knowledge Organization System: </a:t>
            </a:r>
            <a:r>
              <a:rPr lang="en-US" sz="2800" dirty="0">
                <a:hlinkClick r:id="rId3"/>
              </a:rPr>
              <a:t>https://www.w3.org/2004/02/skos/</a:t>
            </a:r>
            <a:r>
              <a:rPr lang="en-US" sz="2800" dirty="0"/>
              <a:t>  </a:t>
            </a:r>
          </a:p>
        </p:txBody>
      </p:sp>
      <p:pic>
        <p:nvPicPr>
          <p:cNvPr id="8" name="Picture 7" descr="Logo&#10;&#10;Description automatically generated with medium confidence">
            <a:extLst>
              <a:ext uri="{FF2B5EF4-FFF2-40B4-BE49-F238E27FC236}">
                <a16:creationId xmlns:a16="http://schemas.microsoft.com/office/drawing/2014/main" id="{C6285E87-A998-4845-AA33-DBF3394ECC1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353" y="471488"/>
            <a:ext cx="4203348" cy="143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515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FUZZY LINES? | GBAtemp.net - The Independent Video Game Community">
            <a:extLst>
              <a:ext uri="{FF2B5EF4-FFF2-40B4-BE49-F238E27FC236}">
                <a16:creationId xmlns:a16="http://schemas.microsoft.com/office/drawing/2014/main" id="{54A38FF8-AB64-8F47-B763-1FF3AABBF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457200"/>
            <a:ext cx="5308875" cy="5380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609600"/>
            <a:ext cx="3008313" cy="1162050"/>
          </a:xfrm>
        </p:spPr>
        <p:txBody>
          <a:bodyPr anchor="b">
            <a:normAutofit/>
          </a:bodyPr>
          <a:lstStyle/>
          <a:p>
            <a:r>
              <a:rPr lang="en-US" altLang="en-US" dirty="0"/>
              <a:t>Important Facts</a:t>
            </a:r>
          </a:p>
        </p:txBody>
      </p:sp>
      <p:graphicFrame>
        <p:nvGraphicFramePr>
          <p:cNvPr id="21511" name="Rectangle 3">
            <a:extLst>
              <a:ext uri="{FF2B5EF4-FFF2-40B4-BE49-F238E27FC236}">
                <a16:creationId xmlns:a16="http://schemas.microsoft.com/office/drawing/2014/main" id="{0D1E6E60-6B5C-41EC-998B-A4F0566671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4864239"/>
              </p:ext>
            </p:extLst>
          </p:nvPr>
        </p:nvGraphicFramePr>
        <p:xfrm>
          <a:off x="3048000" y="273051"/>
          <a:ext cx="5638800" cy="6280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198" name="Picture 6" descr="Important facts - Home | Facebook">
            <a:extLst>
              <a:ext uri="{FF2B5EF4-FFF2-40B4-BE49-F238E27FC236}">
                <a16:creationId xmlns:a16="http://schemas.microsoft.com/office/drawing/2014/main" id="{0C152DA0-F0F0-1C4A-A3BD-F58855911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907" y="2413922"/>
            <a:ext cx="2204283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3113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 lIns="91425" tIns="45713" rIns="91425" bIns="45713">
            <a:normAutofit/>
          </a:bodyPr>
          <a:lstStyle/>
          <a:p>
            <a:r>
              <a:rPr lang="en-US" altLang="en-US" sz="4000" kern="1200" dirty="0">
                <a:latin typeface="Tw Cen MT" panose="020B0602020104020603" pitchFamily="34" charset="77"/>
              </a:rPr>
              <a:t>The Role of Ontology</a:t>
            </a:r>
          </a:p>
        </p:txBody>
      </p:sp>
      <p:sp>
        <p:nvSpPr>
          <p:cNvPr id="19460" name="Content Placeholder 3"/>
          <p:cNvSpPr>
            <a:spLocks noGrp="1"/>
          </p:cNvSpPr>
          <p:nvPr>
            <p:ph sz="half" idx="2"/>
          </p:nvPr>
        </p:nvSpPr>
        <p:spPr>
          <a:xfrm>
            <a:off x="499994" y="1371600"/>
            <a:ext cx="3310006" cy="4754563"/>
          </a:xfrm>
        </p:spPr>
        <p:txBody>
          <a:bodyPr lIns="91425" tIns="45713" rIns="91425" bIns="45713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altLang="en-US" dirty="0">
                <a:latin typeface="Tw Cen MT" panose="020B0602020104020603" pitchFamily="34" charset="77"/>
              </a:rPr>
              <a:t>Application areas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Indexing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Knowledge Sharing &amp; Reuse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Artificial Intelligence (AI)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Enterprise Modeling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Software Design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Molecular Biology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eCommerce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Semantic Web…. 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endParaRPr lang="en-US" altLang="en-US" sz="2200" dirty="0"/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7" name="TextBox 6"/>
          <p:cNvSpPr txBox="1"/>
          <p:nvPr/>
        </p:nvSpPr>
        <p:spPr>
          <a:xfrm>
            <a:off x="4602231" y="1050027"/>
            <a:ext cx="4041775" cy="1217614"/>
          </a:xfrm>
          <a:prstGeom prst="rect">
            <a:avLst/>
          </a:prstGeom>
        </p:spPr>
        <p:txBody>
          <a:bodyPr lIns="91425" tIns="45713" rIns="91425" bIns="45713" anchor="b"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sz="3600" dirty="0">
                <a:solidFill>
                  <a:schemeClr val="tx2"/>
                </a:solidFill>
                <a:latin typeface="Tw Cen MT" panose="020B0602020104020603" pitchFamily="34" charset="77"/>
              </a:rPr>
              <a:t>I</a:t>
            </a:r>
            <a:r>
              <a:rPr lang="en-US" sz="3600" b="0" kern="1200" dirty="0">
                <a:solidFill>
                  <a:schemeClr val="tx2"/>
                </a:solidFill>
                <a:latin typeface="Tw Cen MT" panose="020B0602020104020603" pitchFamily="34" charset="77"/>
              </a:rPr>
              <a:t>ndexing, browsing, finding, visualizing… </a:t>
            </a:r>
          </a:p>
        </p:txBody>
      </p:sp>
      <p:graphicFrame>
        <p:nvGraphicFramePr>
          <p:cNvPr id="19462" name="Content Placeholder 2">
            <a:extLst>
              <a:ext uri="{FF2B5EF4-FFF2-40B4-BE49-F238E27FC236}">
                <a16:creationId xmlns:a16="http://schemas.microsoft.com/office/drawing/2014/main" id="{6F82DF50-27BF-4D80-AC91-B7E421663F91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686103620"/>
              </p:ext>
            </p:extLst>
          </p:nvPr>
        </p:nvGraphicFramePr>
        <p:xfrm>
          <a:off x="4541770" y="2267641"/>
          <a:ext cx="4041775" cy="3951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4968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2302F-7ECD-AA45-91E5-339228503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806"/>
            <a:ext cx="8229600" cy="1143000"/>
          </a:xfrm>
        </p:spPr>
        <p:txBody>
          <a:bodyPr/>
          <a:lstStyle/>
          <a:p>
            <a:r>
              <a:rPr lang="en-US" sz="4000" dirty="0"/>
              <a:t>Reasoning to identify species variation</a:t>
            </a:r>
          </a:p>
        </p:txBody>
      </p:sp>
      <p:pic>
        <p:nvPicPr>
          <p:cNvPr id="4" name="Content Placeholder 3" descr="A close up of a fish&#10;&#10;Description automatically generated">
            <a:extLst>
              <a:ext uri="{FF2B5EF4-FFF2-40B4-BE49-F238E27FC236}">
                <a16:creationId xmlns:a16="http://schemas.microsoft.com/office/drawing/2014/main" id="{A2DFA0DC-F842-6F40-BF83-088D1DCAD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505" y="1066800"/>
            <a:ext cx="3047970" cy="16101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Diagram, map&#10;&#10;Description automatically generated">
            <a:extLst>
              <a:ext uri="{FF2B5EF4-FFF2-40B4-BE49-F238E27FC236}">
                <a16:creationId xmlns:a16="http://schemas.microsoft.com/office/drawing/2014/main" id="{42A841F3-B64F-0242-86FD-B740DED2E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90" y="3255962"/>
            <a:ext cx="3657600" cy="3327400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C463C421-6D26-8741-9912-5A494E7D1E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195" y="1066800"/>
            <a:ext cx="4305300" cy="5245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DA68EF-724B-DF4E-9EE6-995F34B8A548}"/>
              </a:ext>
            </a:extLst>
          </p:cNvPr>
          <p:cNvSpPr txBox="1"/>
          <p:nvPr/>
        </p:nvSpPr>
        <p:spPr>
          <a:xfrm>
            <a:off x="4838700" y="6344417"/>
            <a:ext cx="4305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w Cen MT" panose="020B0602020104020603" pitchFamily="34" charset="77"/>
              </a:rPr>
              <a:t>NSF-HDR Biology Guided Neural Networks (BGNN)</a:t>
            </a:r>
          </a:p>
        </p:txBody>
      </p:sp>
    </p:spTree>
    <p:extLst>
      <p:ext uri="{BB962C8B-B14F-4D97-AF65-F5344CB8AC3E}">
        <p14:creationId xmlns:p14="http://schemas.microsoft.com/office/powerpoint/2010/main" val="42921535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6D0D2-DE48-8B41-AE0D-D5BA15115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02" y="6324600"/>
            <a:ext cx="4646820" cy="321089"/>
          </a:xfrm>
        </p:spPr>
        <p:txBody>
          <a:bodyPr/>
          <a:lstStyle/>
          <a:p>
            <a:r>
              <a:rPr lang="en-US" sz="1800" dirty="0">
                <a:hlinkClick r:id="rId2"/>
              </a:rPr>
              <a:t>https://www.haojunheng.com/project/joie-kdd/</a:t>
            </a:r>
            <a:r>
              <a:rPr lang="en-US" sz="1800" dirty="0"/>
              <a:t> 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E3F26B9-8434-B34A-B9D9-A2E0929F5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225563"/>
            <a:ext cx="7848600" cy="508487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F83B83-DDB7-F94D-8554-C1DB744C98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022" y="5588000"/>
            <a:ext cx="89281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183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73F171DF-FCCC-6BBA-30CE-1212D1382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n-US" dirty="0">
                <a:latin typeface="Tw Cen MT" panose="020B0602020104020603" pitchFamily="34" charset="77"/>
              </a:rPr>
              <a:t>What is Metadata?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4FA140F-4C65-B27C-DC12-B43A5DEF6E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219201"/>
            <a:ext cx="4038600" cy="4906964"/>
          </a:xfrm>
        </p:spPr>
        <p:txBody>
          <a:bodyPr/>
          <a:lstStyle/>
          <a:p>
            <a:r>
              <a:rPr lang="en-US" dirty="0">
                <a:latin typeface="Tw Cen MT" panose="020B0602020104020603" pitchFamily="34" charset="77"/>
              </a:rPr>
              <a:t>Data about data, info. about information… </a:t>
            </a:r>
            <a:r>
              <a:rPr lang="en-US" i="1" dirty="0">
                <a:latin typeface="Tw Cen MT" panose="020B0602020104020603" pitchFamily="34" charset="77"/>
              </a:rPr>
              <a:t>blah blah blah</a:t>
            </a:r>
          </a:p>
          <a:p>
            <a:r>
              <a:rPr lang="en-US" dirty="0">
                <a:latin typeface="Tw Cen MT" panose="020B0602020104020603" pitchFamily="34" charset="77"/>
              </a:rPr>
              <a:t>Data that makes other data/information objects useful.</a:t>
            </a:r>
          </a:p>
          <a:p>
            <a:r>
              <a:rPr lang="en-US" dirty="0">
                <a:latin typeface="Tw Cen MT" panose="020B0602020104020603" pitchFamily="34" charset="77"/>
              </a:rPr>
              <a:t>Data supporting one or more function/action (discovery, authenticity, preservation, linking, provenance tracking…)</a:t>
            </a:r>
          </a:p>
        </p:txBody>
      </p:sp>
      <p:graphicFrame>
        <p:nvGraphicFramePr>
          <p:cNvPr id="11" name="TextBox 7">
            <a:extLst>
              <a:ext uri="{FF2B5EF4-FFF2-40B4-BE49-F238E27FC236}">
                <a16:creationId xmlns:a16="http://schemas.microsoft.com/office/drawing/2014/main" id="{E2BFE7D7-7C71-5C9A-9191-2AED73DD1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02794275"/>
              </p:ext>
            </p:extLst>
          </p:nvPr>
        </p:nvGraphicFramePr>
        <p:xfrm>
          <a:off x="4648200" y="1600201"/>
          <a:ext cx="4038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2" name="Picture 11" descr="A picture containing diagram&#10;&#10;Description automatically generated">
            <a:extLst>
              <a:ext uri="{FF2B5EF4-FFF2-40B4-BE49-F238E27FC236}">
                <a16:creationId xmlns:a16="http://schemas.microsoft.com/office/drawing/2014/main" id="{6DACD93F-EA5F-0CE1-F272-287125377C2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701" y="297828"/>
            <a:ext cx="7816941" cy="5569571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3589245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E0E64-358D-E840-84EE-862EDB77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1143000"/>
          </a:xfrm>
        </p:spPr>
        <p:txBody>
          <a:bodyPr/>
          <a:lstStyle/>
          <a:p>
            <a:r>
              <a:rPr lang="en-US" dirty="0"/>
              <a:t>Linked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CD504-0086-8A42-9BD7-6E54CEF18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5300" y="2514601"/>
            <a:ext cx="8229600" cy="381000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Strings and things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Semantic Web vision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Everything should have a unique ID, in fact a Persistent ID (PID) </a:t>
            </a:r>
          </a:p>
        </p:txBody>
      </p:sp>
      <p:pic>
        <p:nvPicPr>
          <p:cNvPr id="13314" name="Picture 2" descr="139,499 On Top Of The Mountain Stock Photos, Pictures &amp; Royalty-Free Images  - iStock">
            <a:extLst>
              <a:ext uri="{FF2B5EF4-FFF2-40B4-BE49-F238E27FC236}">
                <a16:creationId xmlns:a16="http://schemas.microsoft.com/office/drawing/2014/main" id="{CC277684-BECF-1C4D-BC80-2FAB8AB707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05400" y="122237"/>
            <a:ext cx="3848100" cy="3458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7939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4851D-23D6-2648-8548-B475C1AE1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0363"/>
            <a:ext cx="8229600" cy="858837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Evolution of the Web </a:t>
            </a:r>
            <a:r>
              <a:rPr lang="es-ES" sz="3200" dirty="0">
                <a:solidFill>
                  <a:srgbClr val="FFFFFF"/>
                </a:solidFill>
                <a:hlinkClick r:id="rId3"/>
              </a:rPr>
              <a:t>http://www.w3.org</a:t>
            </a:r>
            <a:r>
              <a:rPr lang="es-ES" sz="3200" dirty="0">
                <a:solidFill>
                  <a:srgbClr val="FFFFFF"/>
                </a:solidFill>
              </a:rPr>
              <a:t> </a:t>
            </a:r>
            <a:endParaRPr lang="en-US" sz="3200" dirty="0"/>
          </a:p>
        </p:txBody>
      </p:sp>
      <p:pic>
        <p:nvPicPr>
          <p:cNvPr id="19458" name="Picture 6">
            <a:extLst>
              <a:ext uri="{FF2B5EF4-FFF2-40B4-BE49-F238E27FC236}">
                <a16:creationId xmlns:a16="http://schemas.microsoft.com/office/drawing/2014/main" id="{6AC12D3D-824C-3049-99A1-B2D6ECED650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57200" y="1422400"/>
            <a:ext cx="8229600" cy="5232400"/>
          </a:xfrm>
          <a:noFill/>
        </p:spPr>
      </p:pic>
      <p:sp>
        <p:nvSpPr>
          <p:cNvPr id="5" name="Oval 9">
            <a:extLst>
              <a:ext uri="{FF2B5EF4-FFF2-40B4-BE49-F238E27FC236}">
                <a16:creationId xmlns:a16="http://schemas.microsoft.com/office/drawing/2014/main" id="{FA1CCDA6-822B-8E43-9480-401F150F3B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01888" y="4356100"/>
            <a:ext cx="1103312" cy="257175"/>
          </a:xfrm>
          <a:prstGeom prst="ellipse">
            <a:avLst/>
          </a:prstGeom>
          <a:noFill/>
          <a:ln w="2857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2075" tIns="46038" rIns="92075" bIns="46038" anchor="ctr"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icture 3">
            <a:extLst>
              <a:ext uri="{FF2B5EF4-FFF2-40B4-BE49-F238E27FC236}">
                <a16:creationId xmlns:a16="http://schemas.microsoft.com/office/drawing/2014/main" id="{219DFF80-ACA2-1649-A9F0-2F6509AD9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250" y="1268413"/>
            <a:ext cx="12112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5" name="144 Conector recto">
            <a:extLst>
              <a:ext uri="{FF2B5EF4-FFF2-40B4-BE49-F238E27FC236}">
                <a16:creationId xmlns:a16="http://schemas.microsoft.com/office/drawing/2014/main" id="{952F0FF0-622D-204C-AFAB-341F9A5C73AF}"/>
              </a:ext>
            </a:extLst>
          </p:cNvPr>
          <p:cNvCxnSpPr/>
          <p:nvPr/>
        </p:nvCxnSpPr>
        <p:spPr>
          <a:xfrm flipV="1">
            <a:off x="1739900" y="1543050"/>
            <a:ext cx="7062788" cy="34925"/>
          </a:xfrm>
          <a:prstGeom prst="line">
            <a:avLst/>
          </a:prstGeom>
          <a:ln w="25400">
            <a:solidFill>
              <a:srgbClr val="CC00CC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153 Conector recto">
            <a:extLst>
              <a:ext uri="{FF2B5EF4-FFF2-40B4-BE49-F238E27FC236}">
                <a16:creationId xmlns:a16="http://schemas.microsoft.com/office/drawing/2014/main" id="{081EF879-7743-A348-9073-22DE48A59CCF}"/>
              </a:ext>
            </a:extLst>
          </p:cNvPr>
          <p:cNvCxnSpPr/>
          <p:nvPr/>
        </p:nvCxnSpPr>
        <p:spPr>
          <a:xfrm>
            <a:off x="2636838" y="2168525"/>
            <a:ext cx="3105150" cy="0"/>
          </a:xfrm>
          <a:prstGeom prst="line">
            <a:avLst/>
          </a:prstGeom>
          <a:ln w="25400">
            <a:solidFill>
              <a:srgbClr val="00CC99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149 Conector recto">
            <a:extLst>
              <a:ext uri="{FF2B5EF4-FFF2-40B4-BE49-F238E27FC236}">
                <a16:creationId xmlns:a16="http://schemas.microsoft.com/office/drawing/2014/main" id="{4523FD93-BD5B-D644-9F5A-149E33EA2F00}"/>
              </a:ext>
            </a:extLst>
          </p:cNvPr>
          <p:cNvCxnSpPr/>
          <p:nvPr/>
        </p:nvCxnSpPr>
        <p:spPr>
          <a:xfrm flipV="1">
            <a:off x="7110413" y="5578475"/>
            <a:ext cx="1962150" cy="11113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09" name="118 Imagen">
            <a:extLst>
              <a:ext uri="{FF2B5EF4-FFF2-40B4-BE49-F238E27FC236}">
                <a16:creationId xmlns:a16="http://schemas.microsoft.com/office/drawing/2014/main" id="{EE9673D1-30E1-4E4A-AB42-E8F0008410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3063" y="2046288"/>
            <a:ext cx="1131887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1" name="100 Conector recto">
            <a:extLst>
              <a:ext uri="{FF2B5EF4-FFF2-40B4-BE49-F238E27FC236}">
                <a16:creationId xmlns:a16="http://schemas.microsoft.com/office/drawing/2014/main" id="{D9858A14-FBFB-0342-8105-C3543F5B7F6E}"/>
              </a:ext>
            </a:extLst>
          </p:cNvPr>
          <p:cNvCxnSpPr/>
          <p:nvPr/>
        </p:nvCxnSpPr>
        <p:spPr>
          <a:xfrm flipV="1">
            <a:off x="5651500" y="4049713"/>
            <a:ext cx="2160588" cy="4762"/>
          </a:xfrm>
          <a:prstGeom prst="line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4 Conector recto">
            <a:extLst>
              <a:ext uri="{FF2B5EF4-FFF2-40B4-BE49-F238E27FC236}">
                <a16:creationId xmlns:a16="http://schemas.microsoft.com/office/drawing/2014/main" id="{7E32364B-574D-D645-BD8D-FCF5C81CD2B2}"/>
              </a:ext>
            </a:extLst>
          </p:cNvPr>
          <p:cNvCxnSpPr/>
          <p:nvPr/>
        </p:nvCxnSpPr>
        <p:spPr>
          <a:xfrm>
            <a:off x="63500" y="3444875"/>
            <a:ext cx="9124950" cy="4763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6 Conector recto">
            <a:extLst>
              <a:ext uri="{FF2B5EF4-FFF2-40B4-BE49-F238E27FC236}">
                <a16:creationId xmlns:a16="http://schemas.microsoft.com/office/drawing/2014/main" id="{00612F1A-D4BC-3F47-BEAC-CD56DCDD2934}"/>
              </a:ext>
            </a:extLst>
          </p:cNvPr>
          <p:cNvCxnSpPr/>
          <p:nvPr/>
        </p:nvCxnSpPr>
        <p:spPr>
          <a:xfrm>
            <a:off x="250825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7 Conector recto">
            <a:extLst>
              <a:ext uri="{FF2B5EF4-FFF2-40B4-BE49-F238E27FC236}">
                <a16:creationId xmlns:a16="http://schemas.microsoft.com/office/drawing/2014/main" id="{A9EBBB85-EAEC-514C-B771-4BDC794C1F6E}"/>
              </a:ext>
            </a:extLst>
          </p:cNvPr>
          <p:cNvCxnSpPr/>
          <p:nvPr/>
        </p:nvCxnSpPr>
        <p:spPr>
          <a:xfrm>
            <a:off x="1420813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8 Conector recto">
            <a:extLst>
              <a:ext uri="{FF2B5EF4-FFF2-40B4-BE49-F238E27FC236}">
                <a16:creationId xmlns:a16="http://schemas.microsoft.com/office/drawing/2014/main" id="{CD69F563-B789-3B41-9220-406157B9F9CA}"/>
              </a:ext>
            </a:extLst>
          </p:cNvPr>
          <p:cNvCxnSpPr/>
          <p:nvPr/>
        </p:nvCxnSpPr>
        <p:spPr>
          <a:xfrm>
            <a:off x="2484438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>
            <a:extLst>
              <a:ext uri="{FF2B5EF4-FFF2-40B4-BE49-F238E27FC236}">
                <a16:creationId xmlns:a16="http://schemas.microsoft.com/office/drawing/2014/main" id="{11961FB6-D884-E24B-B5B4-B371DDD1980C}"/>
              </a:ext>
            </a:extLst>
          </p:cNvPr>
          <p:cNvCxnSpPr/>
          <p:nvPr/>
        </p:nvCxnSpPr>
        <p:spPr>
          <a:xfrm>
            <a:off x="3635375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10 Conector recto">
            <a:extLst>
              <a:ext uri="{FF2B5EF4-FFF2-40B4-BE49-F238E27FC236}">
                <a16:creationId xmlns:a16="http://schemas.microsoft.com/office/drawing/2014/main" id="{18EB8F21-406A-D248-9D6F-5250E6339080}"/>
              </a:ext>
            </a:extLst>
          </p:cNvPr>
          <p:cNvCxnSpPr/>
          <p:nvPr/>
        </p:nvCxnSpPr>
        <p:spPr>
          <a:xfrm>
            <a:off x="4787900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11 Conector recto">
            <a:extLst>
              <a:ext uri="{FF2B5EF4-FFF2-40B4-BE49-F238E27FC236}">
                <a16:creationId xmlns:a16="http://schemas.microsoft.com/office/drawing/2014/main" id="{0E4A9027-69AE-084F-8970-3F30A6848743}"/>
              </a:ext>
            </a:extLst>
          </p:cNvPr>
          <p:cNvCxnSpPr/>
          <p:nvPr/>
        </p:nvCxnSpPr>
        <p:spPr>
          <a:xfrm>
            <a:off x="5867400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12 Conector recto">
            <a:extLst>
              <a:ext uri="{FF2B5EF4-FFF2-40B4-BE49-F238E27FC236}">
                <a16:creationId xmlns:a16="http://schemas.microsoft.com/office/drawing/2014/main" id="{DAF8100B-5C3E-574E-8359-298CA978933D}"/>
              </a:ext>
            </a:extLst>
          </p:cNvPr>
          <p:cNvCxnSpPr/>
          <p:nvPr/>
        </p:nvCxnSpPr>
        <p:spPr>
          <a:xfrm>
            <a:off x="6875463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13 Conector recto">
            <a:extLst>
              <a:ext uri="{FF2B5EF4-FFF2-40B4-BE49-F238E27FC236}">
                <a16:creationId xmlns:a16="http://schemas.microsoft.com/office/drawing/2014/main" id="{370B4A47-00D7-C84B-9A58-8824A4243C7F}"/>
              </a:ext>
            </a:extLst>
          </p:cNvPr>
          <p:cNvCxnSpPr/>
          <p:nvPr/>
        </p:nvCxnSpPr>
        <p:spPr>
          <a:xfrm>
            <a:off x="7885113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>
            <a:extLst>
              <a:ext uri="{FF2B5EF4-FFF2-40B4-BE49-F238E27FC236}">
                <a16:creationId xmlns:a16="http://schemas.microsoft.com/office/drawing/2014/main" id="{EDA8ADFA-7B4D-8849-9009-7E80F19B2977}"/>
              </a:ext>
            </a:extLst>
          </p:cNvPr>
          <p:cNvCxnSpPr/>
          <p:nvPr/>
        </p:nvCxnSpPr>
        <p:spPr>
          <a:xfrm>
            <a:off x="8893175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20 Conector recto">
            <a:extLst>
              <a:ext uri="{FF2B5EF4-FFF2-40B4-BE49-F238E27FC236}">
                <a16:creationId xmlns:a16="http://schemas.microsoft.com/office/drawing/2014/main" id="{93D7C0C5-C003-FE4C-9735-6113179C3603}"/>
              </a:ext>
            </a:extLst>
          </p:cNvPr>
          <p:cNvCxnSpPr/>
          <p:nvPr/>
        </p:nvCxnSpPr>
        <p:spPr>
          <a:xfrm>
            <a:off x="792163" y="3311525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22 Conector recto">
            <a:extLst>
              <a:ext uri="{FF2B5EF4-FFF2-40B4-BE49-F238E27FC236}">
                <a16:creationId xmlns:a16="http://schemas.microsoft.com/office/drawing/2014/main" id="{A053B1AB-52CB-B843-A20F-657F505EA21C}"/>
              </a:ext>
            </a:extLst>
          </p:cNvPr>
          <p:cNvCxnSpPr/>
          <p:nvPr/>
        </p:nvCxnSpPr>
        <p:spPr>
          <a:xfrm>
            <a:off x="1908175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23 Conector recto">
            <a:extLst>
              <a:ext uri="{FF2B5EF4-FFF2-40B4-BE49-F238E27FC236}">
                <a16:creationId xmlns:a16="http://schemas.microsoft.com/office/drawing/2014/main" id="{7CF1BD4E-29AC-8A40-B083-0EEA2FC92C2B}"/>
              </a:ext>
            </a:extLst>
          </p:cNvPr>
          <p:cNvCxnSpPr/>
          <p:nvPr/>
        </p:nvCxnSpPr>
        <p:spPr>
          <a:xfrm>
            <a:off x="3041650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24 Conector recto">
            <a:extLst>
              <a:ext uri="{FF2B5EF4-FFF2-40B4-BE49-F238E27FC236}">
                <a16:creationId xmlns:a16="http://schemas.microsoft.com/office/drawing/2014/main" id="{3EF2DB86-B678-404D-8CF8-CCB97F133133}"/>
              </a:ext>
            </a:extLst>
          </p:cNvPr>
          <p:cNvCxnSpPr/>
          <p:nvPr/>
        </p:nvCxnSpPr>
        <p:spPr>
          <a:xfrm>
            <a:off x="4211638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25 Conector recto">
            <a:extLst>
              <a:ext uri="{FF2B5EF4-FFF2-40B4-BE49-F238E27FC236}">
                <a16:creationId xmlns:a16="http://schemas.microsoft.com/office/drawing/2014/main" id="{66F6E961-DDEC-BD40-B203-9B180E08DAD6}"/>
              </a:ext>
            </a:extLst>
          </p:cNvPr>
          <p:cNvCxnSpPr/>
          <p:nvPr/>
        </p:nvCxnSpPr>
        <p:spPr>
          <a:xfrm>
            <a:off x="5364163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26 Conector recto">
            <a:extLst>
              <a:ext uri="{FF2B5EF4-FFF2-40B4-BE49-F238E27FC236}">
                <a16:creationId xmlns:a16="http://schemas.microsoft.com/office/drawing/2014/main" id="{34DD5099-CE73-E64C-8734-57A58F29F977}"/>
              </a:ext>
            </a:extLst>
          </p:cNvPr>
          <p:cNvCxnSpPr/>
          <p:nvPr/>
        </p:nvCxnSpPr>
        <p:spPr>
          <a:xfrm>
            <a:off x="6372225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27 Conector recto">
            <a:extLst>
              <a:ext uri="{FF2B5EF4-FFF2-40B4-BE49-F238E27FC236}">
                <a16:creationId xmlns:a16="http://schemas.microsoft.com/office/drawing/2014/main" id="{C32BE53B-5AC7-814E-B0B7-8AADA1F69E03}"/>
              </a:ext>
            </a:extLst>
          </p:cNvPr>
          <p:cNvCxnSpPr/>
          <p:nvPr/>
        </p:nvCxnSpPr>
        <p:spPr>
          <a:xfrm>
            <a:off x="7380288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28 Conector recto">
            <a:extLst>
              <a:ext uri="{FF2B5EF4-FFF2-40B4-BE49-F238E27FC236}">
                <a16:creationId xmlns:a16="http://schemas.microsoft.com/office/drawing/2014/main" id="{BE79C3C3-1C5C-3E49-AC76-8D189A38765F}"/>
              </a:ext>
            </a:extLst>
          </p:cNvPr>
          <p:cNvCxnSpPr/>
          <p:nvPr/>
        </p:nvCxnSpPr>
        <p:spPr>
          <a:xfrm>
            <a:off x="8388350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29" name="29 CuadroTexto">
            <a:extLst>
              <a:ext uri="{FF2B5EF4-FFF2-40B4-BE49-F238E27FC236}">
                <a16:creationId xmlns:a16="http://schemas.microsoft.com/office/drawing/2014/main" id="{0B4370BB-EF3B-3D4C-A0CC-D7A20BC4BB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9050" y="3390900"/>
            <a:ext cx="6302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1996</a:t>
            </a:r>
          </a:p>
        </p:txBody>
      </p:sp>
      <p:sp>
        <p:nvSpPr>
          <p:cNvPr id="21530" name="30 CuadroTexto">
            <a:extLst>
              <a:ext uri="{FF2B5EF4-FFF2-40B4-BE49-F238E27FC236}">
                <a16:creationId xmlns:a16="http://schemas.microsoft.com/office/drawing/2014/main" id="{6A6F97E0-A0D8-AD4C-9104-491036B4EB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0938" y="3211513"/>
            <a:ext cx="6302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1998</a:t>
            </a:r>
          </a:p>
        </p:txBody>
      </p:sp>
      <p:sp>
        <p:nvSpPr>
          <p:cNvPr id="21531" name="31 CuadroTexto">
            <a:extLst>
              <a:ext uri="{FF2B5EF4-FFF2-40B4-BE49-F238E27FC236}">
                <a16:creationId xmlns:a16="http://schemas.microsoft.com/office/drawing/2014/main" id="{44C11679-9136-294B-A840-C6962748A6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1538" y="3390900"/>
            <a:ext cx="7000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2000</a:t>
            </a:r>
          </a:p>
        </p:txBody>
      </p:sp>
      <p:sp>
        <p:nvSpPr>
          <p:cNvPr id="21532" name="32 CuadroTexto">
            <a:extLst>
              <a:ext uri="{FF2B5EF4-FFF2-40B4-BE49-F238E27FC236}">
                <a16:creationId xmlns:a16="http://schemas.microsoft.com/office/drawing/2014/main" id="{42CD10F4-561F-C14A-978C-8CEC2BF4C8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1525" y="3211513"/>
            <a:ext cx="6302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2002</a:t>
            </a:r>
          </a:p>
        </p:txBody>
      </p:sp>
      <p:sp>
        <p:nvSpPr>
          <p:cNvPr id="21533" name="33 CuadroTexto">
            <a:extLst>
              <a:ext uri="{FF2B5EF4-FFF2-40B4-BE49-F238E27FC236}">
                <a16:creationId xmlns:a16="http://schemas.microsoft.com/office/drawing/2014/main" id="{A5E560B5-02BA-3F4A-8E98-803043FD4F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1513" y="3390900"/>
            <a:ext cx="6302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2004</a:t>
            </a:r>
          </a:p>
        </p:txBody>
      </p:sp>
      <p:sp>
        <p:nvSpPr>
          <p:cNvPr id="21534" name="34 CuadroTexto">
            <a:extLst>
              <a:ext uri="{FF2B5EF4-FFF2-40B4-BE49-F238E27FC236}">
                <a16:creationId xmlns:a16="http://schemas.microsoft.com/office/drawing/2014/main" id="{95579D3A-0649-D848-A54D-3ADF78A6C3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4188" y="3211513"/>
            <a:ext cx="6302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2006</a:t>
            </a:r>
          </a:p>
        </p:txBody>
      </p:sp>
      <p:sp>
        <p:nvSpPr>
          <p:cNvPr id="21535" name="36 CuadroTexto">
            <a:extLst>
              <a:ext uri="{FF2B5EF4-FFF2-40B4-BE49-F238E27FC236}">
                <a16:creationId xmlns:a16="http://schemas.microsoft.com/office/drawing/2014/main" id="{3DDCC265-245C-794E-89F3-83FE707ED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2213" y="3211513"/>
            <a:ext cx="7207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2010</a:t>
            </a:r>
          </a:p>
        </p:txBody>
      </p:sp>
      <p:sp>
        <p:nvSpPr>
          <p:cNvPr id="21536" name="37 CuadroTexto">
            <a:extLst>
              <a:ext uri="{FF2B5EF4-FFF2-40B4-BE49-F238E27FC236}">
                <a16:creationId xmlns:a16="http://schemas.microsoft.com/office/drawing/2014/main" id="{289EDA31-02D2-D546-9140-CF194D0EE7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2813" y="3429000"/>
            <a:ext cx="6302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2012</a:t>
            </a:r>
          </a:p>
        </p:txBody>
      </p:sp>
      <p:sp>
        <p:nvSpPr>
          <p:cNvPr id="21537" name="50 CuadroTexto">
            <a:extLst>
              <a:ext uri="{FF2B5EF4-FFF2-40B4-BE49-F238E27FC236}">
                <a16:creationId xmlns:a16="http://schemas.microsoft.com/office/drawing/2014/main" id="{B20EF8BC-8357-1E4B-A8E7-0A0402F7B0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72450" y="4868863"/>
            <a:ext cx="990600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W3C Linked Data Platform LDP XG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(May2012)</a:t>
            </a:r>
          </a:p>
        </p:txBody>
      </p:sp>
      <p:sp>
        <p:nvSpPr>
          <p:cNvPr id="21538" name="52 CuadroTexto">
            <a:extLst>
              <a:ext uri="{FF2B5EF4-FFF2-40B4-BE49-F238E27FC236}">
                <a16:creationId xmlns:a16="http://schemas.microsoft.com/office/drawing/2014/main" id="{98196A43-D908-FE40-9579-6A636038A8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613" y="4238625"/>
            <a:ext cx="12731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RDF Model &amp; Syntax 1st Draft–Oct97</a:t>
            </a:r>
          </a:p>
        </p:txBody>
      </p:sp>
      <p:sp>
        <p:nvSpPr>
          <p:cNvPr id="21539" name="57 CuadroTexto">
            <a:extLst>
              <a:ext uri="{FF2B5EF4-FFF2-40B4-BE49-F238E27FC236}">
                <a16:creationId xmlns:a16="http://schemas.microsoft.com/office/drawing/2014/main" id="{4C09F585-3876-344B-95F3-03CFBFD747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0925" y="2798763"/>
            <a:ext cx="8112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OIL</a:t>
            </a:r>
          </a:p>
        </p:txBody>
      </p:sp>
      <p:sp>
        <p:nvSpPr>
          <p:cNvPr id="21540" name="58 CuadroTexto">
            <a:extLst>
              <a:ext uri="{FF2B5EF4-FFF2-40B4-BE49-F238E27FC236}">
                <a16:creationId xmlns:a16="http://schemas.microsoft.com/office/drawing/2014/main" id="{22B2689A-2E35-1A4E-9807-BE7B392F1B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32025" y="2954338"/>
            <a:ext cx="809625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DAML</a:t>
            </a:r>
          </a:p>
        </p:txBody>
      </p:sp>
      <p:sp>
        <p:nvSpPr>
          <p:cNvPr id="21541" name="AutoShape 2" descr="data:image/jpeg;base64,/9j/4AAQSkZJRgABAQAAAQABAAD/2wCEAAkGBhQSERQUEBQUFRQUFRYQFBQWFBQWGBUVFBUYFRUXFRQYHCYfFxkjGRUUIC8gIygpLC0sFx4xNTAqNSYrLCkBCQoKDgwOGA8PFSocHCQqLC8uKi8pLCwvKSksLSkqNSwpKTUsKSktKSwsKSoqLCwpNSouLCksLCksLSosKSkpKf/AABEIAOEA4QMBIgACEQEDEQH/xAAbAAABBQEBAAAAAAAAAAAAAAAAAgMEBQYBB//EAEAQAAIBAwIEAwUECQMDBQEAAAECAwAEERIhBRMxQQYiUTJhcYGRFCOhsRUzQlJicsHR8AckkoKy4UNjosLxFv/EABkBAQEBAQEBAAAAAAAAAAAAAAABAgMEBf/EACkRAQEAAwABAwQCAAcAAAAAAAABAgMRMRIhUQQiQYET8AUycZGhsfH/2gAMAwEAAhEDEQA/APcaKKKAozVRe+IkXITzkbZ7Z+PeqS44zK/ViB6LsP70GukuFX2mA+JAqK3F4uzZ+AJrJBzSw5oNR+lh2U/NkX+uabfjOOgX/ln+lZ0NSg1FXZ42ewX8aT+mX/h+h/vVSGruqoLT9Lv6j6UfpZ/UfSqwNXddDi1Xich7r9KeF5L6L+P96qYn3qck4xQ4ki/cdVU/Akf3ro4t6ofkRURph60y0lDizXi6dww+X9qeTiUZ/bHz2/OqMvXDihxpFcHoc/ClVlwndSQfdT0fFJU6nUPf/cU6caKioFlxhJNvZb0P9DU+qgooooCiiigKKKKAooooCq3jjty8L36/AdqsqiX6Zx86DJ3Z32GF2AHp7qj1pm4crfGoM/AT+yaKqAaUrU/Lwpx2zUdoGHVT9KBzVRrpjVRroJAeu66jh67rqKka67rqNrruugkrJTglqFza7zaCZza7zKhiSlB6glh6VzKiq9OA1RJElcL0xmm5J8U5TqRkA5OwH+bVoOFXWuME9RtWNkmLGre341yFVcZzlj9cVrjLT5rtUkHiuM+0GX39RVrb3SuMowYe41A9RRRQFFFFAUUUUBUa87VJqNe9qBqGnqZip8UUaBSDbg9qcooI72CHqB9KYfg0Z6qPpU+uUFYeARf5mmn8Px+/6mrY0y9BUngaep+tJPBE9W+tWRpBoK88HT3/AFrn6KjHr9anGm2oI32GMdq5yVHanWppqo6ZVHRB88n+tMSSn3D4DFdemnO1VDbMT3qLIakmor1qDkQ3p29YZGeyj+tNxda0PCOFRyhmkUMQQoznppB9ffSjMc4U9bXZU5QkH1Fai98MxFToTB92ayV1ZaDtWfUNhwfjgk8r4D9vRvh7/dVvXm1tcEEdiOh+Fbng3Eeam/tLs39D86gsKKKKgKKKKAqNejpUmqnxNKVt5GUkEKSCOo6dKCSlOiqa144DdNbsAGLTCPf2lhW3Zvn/ALgfJTU+x4pFMqmJ1bWpdR0JVW0MdJ3wG2+JFFS67XKKDtcNGa4aBLU09OmmZDQMtSTSjSDQINNtXJ7lE9tlX+ZgOnXrVXe+KrWP27iLPXAcMf8AiuTUuUnms3KTzVi1NPVKPGkLMiokzCSRYVk5TLHlyMHU2Mjc9PSrlquOUy8EymXimnptjtTjU09aU0aivUiSQAEkgAbkk4H1qrPF4mSSRJEdYgxcowbGldRGR3wK1BNhrW+H/wBW38//ANVrIWUoZVZejAMPgwBH4Gth4fH3Z/nP5CpkLSsz4nscEOOjbH4+vzrTVD4tba4XHuyPiN6wPPJVq38P8R0SAnofI3wPf5GqqU1y2bB+NB6aK7UThVxrhRu+MH4jY/lUugKKKKAqn8Wti0mJ6CN2J9yqSauKjXwyN/h+FB5pxW8/3sV1EQywy3F3qU5DwGLhyzEY6jkyyN/0iq1pJmPDYLdxE91Be2nNzvGguUkkdP3n0RMFx3bPavQbfwtCrqyKFRUljMQHkKzJDGQB+yAsCjA23NZSbwJMsVpDH7drb3XImG4SZbmGW11HtqVSp9xcUVL8TcOeObh1paXclmnKuFDhlbUYli0Bw5w53Pv3NP8AGL3iFpBaRRzwXF1PcmDmyxFEZDHJIuVjPlPkAyM1U+JL6yvX4XLfBFglS7DpM2gRyhI1KMcjDLICvyqwveG29uOEpZYMA4jldMhlHnguM4fJ292dqCdwXxfcLcpacTgSCaUM0EkTl4ZtAyyAndXA3wf7Vf8AHOItDFrjQOxZEALBFGtguWb0Ge2TWd/1IkA/R4H608RtjGO+xPMI7409fiKtvGcebKYjcoFmGP8A2nV8/Raxn7Y2xjO8xtVHFPEV3E2mT7FGSrSYLzSMETJLFUXoB379vSozcYu2gM4urTlKd2jglk0jbOoE5XGcnI271Upe6+MsNgrs8Rx+0DCQur17bbdvSongGR1NxGudDwyFc4BMkflyqnOcasEb9s14JtuWXO3nbP8AZ4psty52/mFS+LpCNZurgx5WNzHawx6dQJDBnZjuFPbfBGaVx3iCxRwPzby4imBZX+08pTg+ZdKrqyPfj07VQ8HWWdJkjVpJnMLAnSdKqzaj5+hGrr2z2q78V8Ca24dbK7a2jlJbbyjmqxKg9dIP1rnM88sLk5zLPLG0jg9krzRI9rBouImljlZnuHUaCU1l2wD1yMAH61VR8eks7pkYxtGjNFIIoUjBXozLhQVYdfiMelXPg+d4DBNI+uK5RLNQMZSRJGCKV7qBqOf4qRxrhK3D3sMTfexzLdJHnBfVEvOA9RnGPQ/GunLcJcfK8twlx8uxqUsZXZ2lMd6hEjsXyscsYVlOcDyn8a1XiPiZtrWecKGMSNIFzgEgdM1iuC6n4ReppYcssy5GOyyEbjqCv41oPGsurhNw3rbZ/wCSg/1r16L7fp6dF9v0pJfGXEIYxPdWUf2bys7RS6nRG31acnpkZ2+laHxDxgQ2cs6HOI9Uf8TP5Y8D3sy1H8R3iQ8LkMnT7LywD+0zxaFUA9SSRWd4xw+aSHh1hG6xyrHHcSMQWCC2jRRle+ZG/wDjXpela8GZb7hypdAsccmdSSCZIHw2SD3KA/Os3GYoOCJkCNZxGshA3bmSAOTjdjyw1W/he1ktbi7tppDK0ii+WTSF1NJlJfKNh5wtJ4LwmQwcOEiYWBGkkDYBEnLKRjSd/wBtz7tIrQs/A11zLKA75VeUc7H7tjHuOxwor0fw/wDqj/O354rAK6Wqyb5MkjzBdvafGQP4cjr6tjqQDtvBkmqzjbOdZZ8jodbFsj61i5Twz6p3i8rhFdoNRp5txCLTI6+jEfjUcHerPxMmLh/fg/UCqrNBtvCs+UZfQhv+Q/8AFXtZXwlJ52HqmfoR/c1qqAooooCo950HxqRUe86D40DMVOimY6eFFReIcIhuF0XEUcqjcCRFYDPXGRtVRf8A+n9nLbJbCMxxRy/aEWF2j0SEMNSkfzNt760VQeJ3rRjIXK4xkHdT2yPSuO7bNOFzy8RrHH1XkUXAf9N7W2nW4DTzSqCsbTzGXlhuvLBxgkZGd+pq847Brtp1HVopFHxKGo/BuKAqseliwGCQMjHYk9qONcd5LRxJE880uopEpRfImNbu7kKiDUoyepYACuej6jD6nX6sL7VM8LOysPeCJmtbuC4tlmSOJpInkVQxRcHLD2WxlTn0Hpvzw1d2tvJNPJcwGaYsqpHrdY9Ta8EgZbcjcYG21avhjW02sfZ0iliblyxPHFqQkahuMhlI8wYHBHwOLNhGqlgECgaywAxgDOcjtgE1MdFmXfZ5Josvex5p4dhSC456vNKfPrSKznIOs9FZ8Y3wc+6rjj9094gj+w3mkMH3McIbGcA6snG+a1dvxWORtKNqPLjn6HGibVy2BOxzpNPmtY6OY+nvs1NPMfT32ee2vheccvRaRIYiGRp7qSQqdWvOiMAe1v07VYweFLgMXNzHEzZLtBbRq7Fjk5kbJ61rjTUjADJ2A3ya3joxjU0YxnZPBsT7zy3ExI0+eZsY9NKYFSeM8EWe1ktslEePlZAyVUYxgHrsMU7e8eiikWORguuJpxIzKqaUeNN3J6kyrj51KklAXVnygasjfbGcjHX5V1xxxx8RvHDHHxGRs/8ATyJJEknnubposGMTyakUjGCI8Y2wPdV9+j4+cZtP3pQRF986A2oKBnAGreoM/iTzaUQBjkKJHCEkKHICKGbVpIOkgHcVn+JeK5dORncBgqhYwRzOU+XJZgVOM7L16jFZu3GMZbcY1V5dJHvIyr6ZIBPuHc/Ks/xLxJpVzGMaFDtrwGwzBVIizqAJI3bA9xqnuGdJYX1hoptKsyr+/K/LfWx17iNQQWOd+uaf8RwubiZVX9dDFGCQx3VpH8qjdyPINvXtUuy2ezF2WxHbMj5c6lkVZU1E58k6jL+pIVthgKD0HU+v+Dbbl2UKfugrj0wTt8unyrBcD4AFKu46ewpIYgFtQ1NjfBOQBsDuSx6ej8B/UL8X/wC9qYYc961qw571Y0Giiujswni0/wC5b+VfyqlBq18Vv/un9wUf/GqgGitP4Tb70fysPyNbCsb4UH3o+DflWyogooooCo950+dSKYvPZ+dBHjp4UxHTjKCCD0O1S+FdEo1Fe4AY/A5A/Kmr605i6c4BILeuB2H4VQW7yC4Ko+SSY9Tb5C9veRirjiF48S6tIYYwSNiD649K+Th9bhv07Ltxsktl/sdrruNnKLCx5TNpOUbBHqCNsZ7iq7jsMsdxDdRRtMEjkgliQqH0SMjh49RAYqY8FcjIY43AFP8ABuJ5VYyrEjbIGRjOxO+1HEPESRXcFsynNwkjLJkaQUxhT723x8MV6foM9WemXT4+Pi+eM7JZl93ljeIcClurtLia3ZYpLq2QwuAWEVtDc5kmCkhQXlAxk7AZ64q24dwnFjeQcshDLeLFFpIGhmYxhF/dydgNvSray8SxS3FzAhOq1KCVjgJlwTsc9sEHIG4qwDgjIII65ztj417nN5dHwOOS3lZY5AYeFwGEDnJpuEE5JC7EyK475xk7bikXkMz3UjO5S550P2duXdNIIisZHKVGERjJ5mvV/Fn9mvSxxBGleIEmSNUkYYOwkLBTnpvob6UmC+VzIqEkxPy3GGADaQ2MkYbZhuMjr6Ggyvjy2l1QtAHPND8PcJq8qXBXEhI9kJobzdfN8azJ4TcmINIrlYZ47KRWhaYvBarKElMAYc1DLIhIBOdIJBwRXqbGm3NUea8O4S8MsLtZzTxCO60pyYl5bTSx6dMDPiNWCPhScgPuB21fCOGmGwjhk9pICjAHOMqfKD3C6sfKrSfiESAa5I1y3LGp1GX/AHRk7t7utRLjjsCzC3aVBM3SPPmORkDHYn0O5FLPZL4YCytJCI+dsFuefrPkUQmFSrK5wMZUjSNyevfLtlwTXZcnlsZWwnMQagIklMijmNpQbk7Anf12qwj45aJKFgi1IkUshbkyMzaHjROQ7jzqWkYZU4zjcCk3PiuZ2U28WCiXXOikkUBWt+Qx+8j1BjpfAwcZY56Vwx08815sdHPKVDwB2LGVsasHAw5GGLoQxUKpUtsVTOw3p6SSC1wWwusMzSElmwilyXcksemO+5rNr4gmZ/uSyqZTOdRj0kTXAjWNy51BdIYAICdTL0xT/GrCSS7cxxO0ikYk9gCExxYVJW8qtr5xGNwRn0r0Y4SeHeYyL/hfH+bOI1Xysrurk4LBWUKyqRnSQTucb4r0PgX6hP8Aq/7zXnPh7w8YmR5H1OI1iCrnlgYAPXdjkdT2PTck+j8E/UJ8D/3GrkqfRRSJpQqlj0UFj8AM1hXm/iCbVczH0Yr9Nv6VAQ0iSfUWY9WYt9TmlwDJqq1nhBPvCfRD+JArXVm/CEOzn3BfzNaSogooooCo957PzqRUe99n5ighyTaVLYJxuQOuO+Kb4XxASL1GrLbZ3xqONvhilhtSsF67qPiV2/MVG4Zw4R61IBzjzY6qRgj6g14dmW7+fD0f5eXv9/TrJPTe+UsxoWCYwVxIMdtz/bf40q+teYunOASCfXA3wKz8WtbgiNj7RjDNkjA3xv1x0q6v7p4l1ABgBhuxB9celePV9Vht1bf5NdknZf8AT/xrLCyzlFjYcpm0HKMBtnoR+YOfwrPeMeBzSzJNAupoIWkj8wUmaOeGZI/+tY3XPTzb1Z8G4plRGVYkdxgjBPf0pXEvESw3NvA6ti4D4kHsoylQiv8AzFtIPrgd69n0GzVnpl0+0+Pjv4Z2Sy+7BHw1PGs/Mh5nPWyklZo3mUStNcTTsYUbMoR5EBTOMEHcDFNWlqMRrdxTfY1uLktH9mmiUc2OJrZvs6ZIjzzsAZCsRnB6eiWnG45ebvo5M7WpLlQC6BfZ33B1DHepbHB/Cvc5vNW4OsouHaO4HL4dA8AlaQSK6faWjZipGqVcLjOSNW+5OXZbeSeflzc4xtxBQw1SKDEeGhipwR92XzkDAyT616ET/n+f5tSGPxoPKr2zccqOUf7RJL5FWaK5mjDJc4hDLEwfaIHQWJHXG+K0MnDbn9GsgkZx9ikjEbwtz3cxOF1NzDht1GnBO2M1sc/GmZZQBknbGao844p4XdWVUgkaJ7JIFSKO3bTKSTMHMwPJLFlYyAE+U5yQBUi78P3TXAARuWlxDLkTRIjIkaxs5AXXJP7XmfAAUY7VsU4vGRGWbltMMokuI5DtkjQxzkelVDeN7PliQzKFLvGOrbxtpYkJnCDY6jthlPeqKSPwldNGkUkkCLDbm0j0CRuYNcRLSDy4VkiClAf2m3pyLwGgBDTSAEyErCqQppmWNZIwoBxGREMDIIBO+d6uF8VQGUxAvs7Qs+giMSIjSMms7FtKMds1S8f4/IFtJolwkivMUZyhJMa8pWCg5GZASPzxRFwOCwKyuIk1IzujaQSrSbsVJ9nPupPEeKxwLqkYDOVUZ3ZtJYKoHcgVm7q9uJJDDLMF5csUEhhUx83mzxJnJJZPJI4wD1AOarrHgMzLHykYB1jZ3dv2soza2bLtkKBgdSqAkBd9j0Kwl1KjYI1BWweo1AHB94zWy4L+oj/l/rWN4fGVVFOCQqqSNhkAA4HpnNbPg36iP+UVnITazvjbiPLtioPmlPLHw6t+G3zrQk15d4w4xz7g6DlI/IvoTnzH5nb5VgVuqp9nH+NQLdM1ecNtSzKo6kgD51arZ+HINMAP7xLf0H5Va0iGIKoUdAAB8qXUQUUUUBUe99n5ipFQ+KviJz6DP0Pas5X0zopeHsyvPjdVYsF7n1IPpgEY91SuFcTWQYzhsscHrpySPwIpyFw2rT1Hlz8sj6FjTXDOHcosvtAhSGx7sMPr+dfLww2688JrvcPu7+7+He3Gy98pLhC2jG4AlGNsHVjI9/8Aeu3trzF0k4BIzjrgb4FUAjZbjETFRq5YY7gd9Pvq5vriSNAwAcAebOx+Ixt8qxp+qx269v8AJhyT2vPzP7/wtwss5RZWAjYlD5GHTPRh6Hv3+lVnHuAG5nUMCIjbTxM6kBkkaSB4mUfvAoWB7FRTvBuJkgIVZiCdxjGCc756d67xfjrxTxQxQGZ5Ull2kRMLEUB9vY55g/GvV9Bs1Z6ZdM5Pj4vwxsmUy+5hrTgkqM8nE7R7hWku1Iji5w5j8gLOsQ6CRY3AbHlz2pseHJRbXD3MTm5hgsRE+XZldI118tgd3HRmHXBzttWyHjNCseILhnd5ojCqIZEe3/WBhrA22IIJzkYpTeNLflLJmXzSm25YhkMqzBSxjaIDUrYBOPTHXNe9zZ3xlqWa1F+6m3aefUIVnQcoQsQJ9LEsudOSMDrnaqOzsJ5RIU555drcS2ALSDOLhxasQT5mC+zr3xpz2r0G2khu2jmCyhoGbRzI5oSC6aW8rgahpPoRU26uVjUtIwVR1ZjgDJwMn4kD50HknE5IsJ9k5/2TXZpcj/cAtOZ8sF1eZpDFzNen+DvVpwnhEctypjhf7FzpJYEZXWMFYIwxEbY0pzQSoIwWXIFb/iPDkmCiUFgkiTLuRh421Idj2PbpS5G+v+Yqjy2Dw3McLLDMTJFaKjKkH3YjVdeueQF7cq4Z8KN8+tPX3hu8lV4lj0KwuoQwmSMHmTvKrSaQXeLS4xGP2gdQxitnJ4ih5rRl1GiL7Q8mpNCqJDGQzZ2YEHY00/iW20xsJkYTMUiKnXrYEKQunOcFhn03J2oM/wAV4BIbUwkfe3F4ZwYwzLEJGDSF30+UCPmLk9c471ecT4LFNpEgJVVdAucDS6hT03BAAwR0qqm8eR8w6FdkEYZMry+a8kyxxGN5CFMbZbzZA2+t1ZXZkjVyhQsMlCVJBBx7SnDDbII2IINVEWz4VFCoWNRsOpJZj5tWWdsljqOck9alE11qTWw9b9RWw4QPuI/5F/KsfB1q8TiB5Sonl0xjUe+w6L6fGs2CL4w8Q6FMMR87bOw/ZHcD+I/hWES3q1uELMSaSlvU4G7eDFa/wpw/cyHt5V+Pc/0qk4fYl3Cr1P4DuTW9trcIoVegGP8AzUodoooqAooooCo3EUzGw9RipNMXnsGpZ2cFBaIyyzFentBD0Zj1Oe26kU9wniivkE4bUzYOehOevuqUg7jrjFMcO4fyiwG4YDc46jOR8DkGvmfwbdWzCa79vcu/v3d/VLL1Id1LCMgdOYD7ww3H50q8tuYpUnAOM464znHurPyQss/3RKLr5YbqAW3IHuz2q6vZpI01Lh9I82dif4hj8sVz0/VTZjt/k1+09rz8z/v5XLDlnK5aWAjcmM+RhgjOcMO4/GqbxF4Z+1Xds0gflRx3AZkleJg7mLRgowYg6XqVwbiZxoKsxyTkY2BOd8+8mptzxIJPDDpzzllbVkYXkhOo751/hXo/w/Zq2apdM5Pj4Y2zKX7mLtreSyMBeC4eOC5v1ykbTSNHN5opGK+Z8g4LHfI3qPd8NmmmSYLNbrPxGJ0wiiRI47OSLnOjKwQuR+0OmnO9b5b4a3Ugry9PmbSFbUpbynPYA56dKabikfOWEHLvG064GVKKyqTq6dXWvoOZqC2eOIq0skrYYhyE19NgAiqpPpt3rycxI9ndIA8qiGGaSVZLvBkWZdRnhk3jnKlyQjMMKdhha9kaol1fKjRo7ENKxSMb+YqjSHf+VSaDzW9uM36vGCGS+hUnN08otsojE4HKjtyHGAdROrc5Jw0eASiK2e3jkFxLHfrNJ59RzG4iR2J8ozpCZwAcYrfcT8SxQycpuc0mgS6IoZZcKxKhjoUgZII3qFL4yhIiMIlnMwkZFijLNiJgkmpW06dLMAc4oMZccLLSvJZ2LxRcm3jIaBEbUk/MZkhcqHkVdPtbEgnfAqdwrwzM7nnoyKWvSWZ4jJpu4oUU4jAUONMgOAAMdxvV5L4uVliMEUkryySQiM6YnR4lLSCTmHyEAf8A7mrOwmkZMzR8psnyaxJgdvMAB67VRlh4XuXUc6WBSkKWyhYuajLG6sWkSTGdWkeUdMDB3NXPCOFi3gSJTkKDvgKCWYs2FGyjLHAHQYFWj0w1WIYeuGuvXK2HrfrQbk7eYgjai26ipi+G5mJI0gE5BLdj06VLeCrCjO/TvjGcd8Z709FZmWTESnHoTnHvY9qvLTwmBvK+fcu34ner23tVjGEUKPd/X1rFoi8K4UIV9WPtN/Qe6p9FFQFFFFAUUUUBTN37DfCnqZu/Yb4UGW8TcXe2iWSMAkNISp6MEtbiUAnsNUaHI9KmcN4zm3WW5AhbVyZFY+VZRJySFY41KXxpbuGFQvE0irHG8iF40kZ5VAzmP7NOr592GNMcGtxecOkt2fWAZ7AShgdQhdo4ZQw6nAjbPqtRWneIEEEbf16/Wm7u35ilSSAcZx1xnO1ed8O41d/ZXvNhdX08NhboxLRxBCYtZUbe2s7+/wAtXMN7e2MkQv5kureZ1gMyxCJ4JXOE1quzRsxC56gkZrGWvHKWWeVlrSW3DhG5KbKy4K+hHQj8aq/EKTLcW08MDTrGs6OqPEjDmiPSRzGUN7B6GpfDePiZ7tdBX7LMYDvnXiNZNQHb2sY91Vt1/qNZRRW8s0pjS6Tmxao3PlGnOrSDpxqFZ1asdU9OE5Phbe+VRdcIe4ug8ts4ikubWVkkVThUs50YOqkqQsmgEbjcVTcS4JcCQLbxusUSXmYlDJzLdb1HFvG4I5euMNjHUDAwDkekcN4rFcxiW3kWWNtg6nIyNiPcR6Hei44jEjaXkjVsatLOqnHTOCemR1rqy80Ls95qR+XK9xEbb7u6MhtCsZVQgIiEJTWGDDY6icECu8GMRu7Egym75kxvwTMQsv2eYecN5V82Qmn9nptXpokyMg5B32OQf6GktJ6n4ZPf3e/b8KqshxHhk0vE35M8luBaQgukUb6vv5fLmRSAR1233qg4RM1s1o8sNw3LTiELmOCWRmka5Qh2UA4LhWf0322r0a5uUQZdlUerMFHyzTMV7HJnluj6cZ0srYz0zg7dKIw3/wDNvPNFJNE4SW6uLp01FGiRrdYog5RgQx5YJAPfB71rrOySFBHEulFzgZJ6nJ3OSdyaejuUcsFZWKNocAg6WwGwfQ4ZTj31yeQKpY9FBY/AAk/lVCXqOxqn4B4nku2BFpNFAycxJpGQas40gIN9wSc57U/xLiiKrqD58FcAHYkYrnt246sfVleLMbl7RJLZ3HQ75+PSqqz8QiS5kgVHAQNiU+w7RlVlVfUqXQH35o4XeM4VQo0oAGY9/QAf50qq8O3CtfXKr/6XMUDUTy9U2py4I9uWTW3XZUWmjfN2Ezhlj6bxsLfrW7i9kfAVhLfrW7j6D4CuuTJVFFFZBRRRQFFFFAUUUUBTN37DfCnqauvYb4H8qCrQZG++a5wvh0VuixwRrHGpJCIMAZOo4HvJzRCakLUaZO58NTJw9EQK89tcG9hUHAdkuHlWPJ6Fo3K+4kVUeKPGlvf24tLMs9zPLEnJMbq8PLlV5GlBGE0BDmvRaQIVDFgq6j1bAyfiepojLeGyBc8XBPS6Dn3K1rHgn0Gx391YF+LvawcEnSHnmOxumaLVpymhNTZwei5bGO1ekeIvAttevzJearleU7RStGZI/wByTGzrufrT0nhaLn2kqeRbSOWGOIAaCkqBMHPoF+dBU+AbCXN1dSpHEl48c8UMTrIqqI9OvUvlJfZjj0qt4zwOC646EuYklQcPDhWGQGFwwyPkTWl8NeHzZrLEr6rfmGS3Qg6oVfd4tXQoG3X41UeIOEXi8QW7slt5P9t9lZJndP8A1TJldI+H40ECHh68N4lbxWuVtr0TB4CzFY5Yl1h4wc6cjYjpVN/qFx53u9NvIi/oxVvXVmVebNkfcgEgk8rX0z1IxWj4dwG8kuRecQMJkgjdLWCAtoUuPMzyPuWIwvoOvupHAPAUPK138EE11K7zzO6K+HdidCk/sgYH1qhXiu1tr7hzXDIsii3kuIGOfKWiyCMd9h17rUXwyLew4SlyI0T/AG0c0pUAGVxGCuT3JZsD+anOF+GJ4bS9sxpMTc0WZLdEmQnlsOwVz195ou/CcktpYW0hQRQ8lroZJL8lBiNdt1L9TtsKDH/6f8fSO9CG4WU3yGebGrEd3ln0gkdDGdPxWvRePqGt5UaRYuYhhEjEAKZBoHUjJydh3pjxH4bW5iVEIieORJ4pFQeSRDkHSMZ2yPnUnjHCY7mFoZxqRwM4ODkHIII6EEAiqMrwGxks71bT7TJPEbUy6ZAMxGN1jTTj2VIJGP4at+OW+soqgayTv6KOpPu3pzgfhmG01GPWzvjXLK5eRgvQFj0A9BU5xXHdpm7C4XxWscvTeqrhlq0etW3GdSkd+x+B2pVpYaJZpMjErIwUKBp0oFbJ/aJO+T7qmtXK3p1TVhMMfETK+q9p+36it2vSsJbe0PjW8rpWRRRRWQUUUUBRRRQFFFFAU3MuVYeoI/CnKKCkip9afuLTfK/Mf2qOKy0cBrtIBpVUFJNdNJJoOGkMaUabagQxpBpRpBoEmkNSjSGoGmpDU41NNVQ21MyU61Mu1UMmkk10muRxlmCqCSegG9Xom8Kh1yKPfn5Dc1tqqeCcH5Q1P7ZGP5R6Z7mrapUFFFFQFFFFAUUUUBRRRQFFFFAU1Lbhvj607RQQJLVh03/z0pvNWdcZQetTi9VuaSantaqe30ptrEdifzodQmNNtUxrBuxB+tMvZv8Au5+BFFRSaQxqSbR/3T+H96SbJ/3T+H96CKTTZNSzw6T938R/eufoqQ9h/wAhQQWNNOatBwKQ91HzJ/pTi+G/3nPwUAfic0RQO9ICFjhQSfQDNauHgES/s6j/ABEn8OlTo4QowoAHuGKp1mLPwy7byHQPTq39hWhsuHpEMIuPU9Sfiak0UQUUUUBRRRQFFFFAUUUUBRRRQFFFFAUUUUBRRRQFFFFAVw0UUHKBRRRXaKKKI7RRRQFFFFAUUUUBRRRQFFFFAUUUUBRRRQFFFFB//9k=">
            <a:extLst>
              <a:ext uri="{FF2B5EF4-FFF2-40B4-BE49-F238E27FC236}">
                <a16:creationId xmlns:a16="http://schemas.microsoft.com/office/drawing/2014/main" id="{5A9CE35D-8A5F-AA4B-903C-DBD87AA0CF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" y="-1041400"/>
            <a:ext cx="21431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42" name="AutoShape 4" descr="data:image/jpeg;base64,/9j/4AAQSkZJRgABAQAAAQABAAD/2wCEAAkGBhQSERQUEBQUFRQUFRYQFBQWFBQWGBUVFBUYFRUXFRQYHCYfFxkjGRUUIC8gIygpLC0sFx4xNTAqNSYrLCkBCQoKDgwOGA8PFSocHCQqLC8uKi8pLCwvKSksLSkqNSwpKTUsKSktKSwsKSoqLCwpNSouLCksLCksLSosKSkpKf/AABEIAOEA4QMBIgACEQEDEQH/xAAbAAABBQEBAAAAAAAAAAAAAAAAAgMEBQYBB//EAEAQAAIBAwIEAwUECQMDBQEAAAECAwAEERIhBRMxQQYiUTJhcYGRFCOhsRUzQlJicsHR8AckkoKy4UNjosLxFv/EABkBAQEBAQEBAAAAAAAAAAAAAAABAgMEBf/EACkRAQEAAwABAwQCAAcAAAAAAAABAgMRMRIhUQQiQYET8AUycZGhsfH/2gAMAwEAAhEDEQA/APcaKKKAozVRe+IkXITzkbZ7Z+PeqS44zK/ViB6LsP70GukuFX2mA+JAqK3F4uzZ+AJrJBzSw5oNR+lh2U/NkX+uabfjOOgX/ln+lZ0NSg1FXZ42ewX8aT+mX/h+h/vVSGruqoLT9Lv6j6UfpZ/UfSqwNXddDi1Xich7r9KeF5L6L+P96qYn3qck4xQ4ki/cdVU/Akf3ro4t6ofkRURph60y0lDizXi6dww+X9qeTiUZ/bHz2/OqMvXDihxpFcHoc/ClVlwndSQfdT0fFJU6nUPf/cU6caKioFlxhJNvZb0P9DU+qgooooCiiigKKKKAooooCq3jjty8L36/AdqsqiX6Zx86DJ3Z32GF2AHp7qj1pm4crfGoM/AT+yaKqAaUrU/Lwpx2zUdoGHVT9KBzVRrpjVRroJAeu66jh67rqKka67rqNrruugkrJTglqFza7zaCZza7zKhiSlB6glh6VzKiq9OA1RJElcL0xmm5J8U5TqRkA5OwH+bVoOFXWuME9RtWNkmLGre341yFVcZzlj9cVrjLT5rtUkHiuM+0GX39RVrb3SuMowYe41A9RRRQFFFFAUUUUBUa87VJqNe9qBqGnqZip8UUaBSDbg9qcooI72CHqB9KYfg0Z6qPpU+uUFYeARf5mmn8Px+/6mrY0y9BUngaep+tJPBE9W+tWRpBoK88HT3/AFrn6KjHr9anGm2oI32GMdq5yVHanWppqo6ZVHRB88n+tMSSn3D4DFdemnO1VDbMT3qLIakmor1qDkQ3p29YZGeyj+tNxda0PCOFRyhmkUMQQoznppB9ffSjMc4U9bXZU5QkH1Fai98MxFToTB92ayV1ZaDtWfUNhwfjgk8r4D9vRvh7/dVvXm1tcEEdiOh+Fbng3Eeam/tLs39D86gsKKKKgKKKKAqNejpUmqnxNKVt5GUkEKSCOo6dKCSlOiqa144DdNbsAGLTCPf2lhW3Zvn/ALgfJTU+x4pFMqmJ1bWpdR0JVW0MdJ3wG2+JFFS67XKKDtcNGa4aBLU09OmmZDQMtSTSjSDQINNtXJ7lE9tlX+ZgOnXrVXe+KrWP27iLPXAcMf8AiuTUuUnms3KTzVi1NPVKPGkLMiokzCSRYVk5TLHlyMHU2Mjc9PSrlquOUy8EymXimnptjtTjU09aU0aivUiSQAEkgAbkk4H1qrPF4mSSRJEdYgxcowbGldRGR3wK1BNhrW+H/wBW38//ANVrIWUoZVZejAMPgwBH4Gth4fH3Z/nP5CpkLSsz4nscEOOjbH4+vzrTVD4tba4XHuyPiN6wPPJVq38P8R0SAnofI3wPf5GqqU1y2bB+NB6aK7UThVxrhRu+MH4jY/lUugKKKKAqn8Wti0mJ6CN2J9yqSauKjXwyN/h+FB5pxW8/3sV1EQywy3F3qU5DwGLhyzEY6jkyyN/0iq1pJmPDYLdxE91Be2nNzvGguUkkdP3n0RMFx3bPavQbfwtCrqyKFRUljMQHkKzJDGQB+yAsCjA23NZSbwJMsVpDH7drb3XImG4SZbmGW11HtqVSp9xcUVL8TcOeObh1paXclmnKuFDhlbUYli0Bw5w53Pv3NP8AGL3iFpBaRRzwXF1PcmDmyxFEZDHJIuVjPlPkAyM1U+JL6yvX4XLfBFglS7DpM2gRyhI1KMcjDLICvyqwveG29uOEpZYMA4jldMhlHnguM4fJ292dqCdwXxfcLcpacTgSCaUM0EkTl4ZtAyyAndXA3wf7Vf8AHOItDFrjQOxZEALBFGtguWb0Ge2TWd/1IkA/R4H608RtjGO+xPMI7409fiKtvGcebKYjcoFmGP8A2nV8/Raxn7Y2xjO8xtVHFPEV3E2mT7FGSrSYLzSMETJLFUXoB379vSozcYu2gM4urTlKd2jglk0jbOoE5XGcnI271Upe6+MsNgrs8Rx+0DCQur17bbdvSongGR1NxGudDwyFc4BMkflyqnOcasEb9s14JtuWXO3nbP8AZ4psty52/mFS+LpCNZurgx5WNzHawx6dQJDBnZjuFPbfBGaVx3iCxRwPzby4imBZX+08pTg+ZdKrqyPfj07VQ8HWWdJkjVpJnMLAnSdKqzaj5+hGrr2z2q78V8Ca24dbK7a2jlJbbyjmqxKg9dIP1rnM88sLk5zLPLG0jg9krzRI9rBouImljlZnuHUaCU1l2wD1yMAH61VR8eks7pkYxtGjNFIIoUjBXozLhQVYdfiMelXPg+d4DBNI+uK5RLNQMZSRJGCKV7qBqOf4qRxrhK3D3sMTfexzLdJHnBfVEvOA9RnGPQ/GunLcJcfK8twlx8uxqUsZXZ2lMd6hEjsXyscsYVlOcDyn8a1XiPiZtrWecKGMSNIFzgEgdM1iuC6n4ReppYcssy5GOyyEbjqCv41oPGsurhNw3rbZ/wCSg/1r16L7fp6dF9v0pJfGXEIYxPdWUf2bys7RS6nRG31acnpkZ2+laHxDxgQ2cs6HOI9Uf8TP5Y8D3sy1H8R3iQ8LkMnT7LywD+0zxaFUA9SSRWd4xw+aSHh1hG6xyrHHcSMQWCC2jRRle+ZG/wDjXpela8GZb7hypdAsccmdSSCZIHw2SD3KA/Os3GYoOCJkCNZxGshA3bmSAOTjdjyw1W/he1ktbi7tppDK0ii+WTSF1NJlJfKNh5wtJ4LwmQwcOEiYWBGkkDYBEnLKRjSd/wBtz7tIrQs/A11zLKA75VeUc7H7tjHuOxwor0fw/wDqj/O354rAK6Wqyb5MkjzBdvafGQP4cjr6tjqQDtvBkmqzjbOdZZ8jodbFsj61i5Twz6p3i8rhFdoNRp5txCLTI6+jEfjUcHerPxMmLh/fg/UCqrNBtvCs+UZfQhv+Q/8AFXtZXwlJ52HqmfoR/c1qqAooooCo950HxqRUe86D40DMVOimY6eFFReIcIhuF0XEUcqjcCRFYDPXGRtVRf8A+n9nLbJbCMxxRy/aEWF2j0SEMNSkfzNt760VQeJ3rRjIXK4xkHdT2yPSuO7bNOFzy8RrHH1XkUXAf9N7W2nW4DTzSqCsbTzGXlhuvLBxgkZGd+pq847Brtp1HVopFHxKGo/BuKAqseliwGCQMjHYk9qONcd5LRxJE880uopEpRfImNbu7kKiDUoyepYACuej6jD6nX6sL7VM8LOysPeCJmtbuC4tlmSOJpInkVQxRcHLD2WxlTn0Hpvzw1d2tvJNPJcwGaYsqpHrdY9Ta8EgZbcjcYG21avhjW02sfZ0iliblyxPHFqQkahuMhlI8wYHBHwOLNhGqlgECgaywAxgDOcjtgE1MdFmXfZ5Josvex5p4dhSC456vNKfPrSKznIOs9FZ8Y3wc+6rjj9094gj+w3mkMH3McIbGcA6snG+a1dvxWORtKNqPLjn6HGibVy2BOxzpNPmtY6OY+nvs1NPMfT32ee2vheccvRaRIYiGRp7qSQqdWvOiMAe1v07VYweFLgMXNzHEzZLtBbRq7Fjk5kbJ61rjTUjADJ2A3ya3joxjU0YxnZPBsT7zy3ExI0+eZsY9NKYFSeM8EWe1ktslEePlZAyVUYxgHrsMU7e8eiikWORguuJpxIzKqaUeNN3J6kyrj51KklAXVnygasjfbGcjHX5V1xxxx8RvHDHHxGRs/8ATyJJEknnubposGMTyakUjGCI8Y2wPdV9+j4+cZtP3pQRF986A2oKBnAGreoM/iTzaUQBjkKJHCEkKHICKGbVpIOkgHcVn+JeK5dORncBgqhYwRzOU+XJZgVOM7L16jFZu3GMZbcY1V5dJHvIyr6ZIBPuHc/Ks/xLxJpVzGMaFDtrwGwzBVIizqAJI3bA9xqnuGdJYX1hoptKsyr+/K/LfWx17iNQQWOd+uaf8RwubiZVX9dDFGCQx3VpH8qjdyPINvXtUuy2ezF2WxHbMj5c6lkVZU1E58k6jL+pIVthgKD0HU+v+Dbbl2UKfugrj0wTt8unyrBcD4AFKu46ewpIYgFtQ1NjfBOQBsDuSx6ej8B/UL8X/wC9qYYc961qw571Y0Giiujswni0/wC5b+VfyqlBq18Vv/un9wUf/GqgGitP4Tb70fysPyNbCsb4UH3o+DflWyogooooCo950+dSKYvPZ+dBHjp4UxHTjKCCD0O1S+FdEo1Fe4AY/A5A/Kmr605i6c4BILeuB2H4VQW7yC4Ko+SSY9Tb5C9veRirjiF48S6tIYYwSNiD649K+Th9bhv07Ltxsktl/sdrruNnKLCx5TNpOUbBHqCNsZ7iq7jsMsdxDdRRtMEjkgliQqH0SMjh49RAYqY8FcjIY43AFP8ABuJ5VYyrEjbIGRjOxO+1HEPESRXcFsynNwkjLJkaQUxhT723x8MV6foM9WemXT4+Pi+eM7JZl93ljeIcClurtLia3ZYpLq2QwuAWEVtDc5kmCkhQXlAxk7AZ64q24dwnFjeQcshDLeLFFpIGhmYxhF/dydgNvSray8SxS3FzAhOq1KCVjgJlwTsc9sEHIG4qwDgjIII65ztj417nN5dHwOOS3lZY5AYeFwGEDnJpuEE5JC7EyK475xk7bikXkMz3UjO5S550P2duXdNIIisZHKVGERjJ5mvV/Fn9mvSxxBGleIEmSNUkYYOwkLBTnpvob6UmC+VzIqEkxPy3GGADaQ2MkYbZhuMjr6Ggyvjy2l1QtAHPND8PcJq8qXBXEhI9kJobzdfN8azJ4TcmINIrlYZ47KRWhaYvBarKElMAYc1DLIhIBOdIJBwRXqbGm3NUea8O4S8MsLtZzTxCO60pyYl5bTSx6dMDPiNWCPhScgPuB21fCOGmGwjhk9pICjAHOMqfKD3C6sfKrSfiESAa5I1y3LGp1GX/AHRk7t7utRLjjsCzC3aVBM3SPPmORkDHYn0O5FLPZL4YCytJCI+dsFuefrPkUQmFSrK5wMZUjSNyevfLtlwTXZcnlsZWwnMQagIklMijmNpQbk7Anf12qwj45aJKFgi1IkUshbkyMzaHjROQ7jzqWkYZU4zjcCk3PiuZ2U28WCiXXOikkUBWt+Qx+8j1BjpfAwcZY56Vwx08815sdHPKVDwB2LGVsasHAw5GGLoQxUKpUtsVTOw3p6SSC1wWwusMzSElmwilyXcksemO+5rNr4gmZ/uSyqZTOdRj0kTXAjWNy51BdIYAICdTL0xT/GrCSS7cxxO0ikYk9gCExxYVJW8qtr5xGNwRn0r0Y4SeHeYyL/hfH+bOI1Xysrurk4LBWUKyqRnSQTucb4r0PgX6hP8Aq/7zXnPh7w8YmR5H1OI1iCrnlgYAPXdjkdT2PTck+j8E/UJ8D/3GrkqfRRSJpQqlj0UFj8AM1hXm/iCbVczH0Yr9Nv6VAQ0iSfUWY9WYt9TmlwDJqq1nhBPvCfRD+JArXVm/CEOzn3BfzNaSogooooCo957PzqRUe99n5ighyTaVLYJxuQOuO+Kb4XxASL1GrLbZ3xqONvhilhtSsF67qPiV2/MVG4Zw4R61IBzjzY6qRgj6g14dmW7+fD0f5eXv9/TrJPTe+UsxoWCYwVxIMdtz/bf40q+teYunOASCfXA3wKz8WtbgiNj7RjDNkjA3xv1x0q6v7p4l1ABgBhuxB9celePV9Vht1bf5NdknZf8AT/xrLCyzlFjYcpm0HKMBtnoR+YOfwrPeMeBzSzJNAupoIWkj8wUmaOeGZI/+tY3XPTzb1Z8G4plRGVYkdxgjBPf0pXEvESw3NvA6ti4D4kHsoylQiv8AzFtIPrgd69n0GzVnpl0+0+Pjv4Z2Sy+7BHw1PGs/Mh5nPWyklZo3mUStNcTTsYUbMoR5EBTOMEHcDFNWlqMRrdxTfY1uLktH9mmiUc2OJrZvs6ZIjzzsAZCsRnB6eiWnG45ebvo5M7WpLlQC6BfZ33B1DHepbHB/Cvc5vNW4OsouHaO4HL4dA8AlaQSK6faWjZipGqVcLjOSNW+5OXZbeSeflzc4xtxBQw1SKDEeGhipwR92XzkDAyT616ET/n+f5tSGPxoPKr2zccqOUf7RJL5FWaK5mjDJc4hDLEwfaIHQWJHXG+K0MnDbn9GsgkZx9ikjEbwtz3cxOF1NzDht1GnBO2M1sc/GmZZQBknbGao844p4XdWVUgkaJ7JIFSKO3bTKSTMHMwPJLFlYyAE+U5yQBUi78P3TXAARuWlxDLkTRIjIkaxs5AXXJP7XmfAAUY7VsU4vGRGWbltMMokuI5DtkjQxzkelVDeN7PliQzKFLvGOrbxtpYkJnCDY6jthlPeqKSPwldNGkUkkCLDbm0j0CRuYNcRLSDy4VkiClAf2m3pyLwGgBDTSAEyErCqQppmWNZIwoBxGREMDIIBO+d6uF8VQGUxAvs7Qs+giMSIjSMms7FtKMds1S8f4/IFtJolwkivMUZyhJMa8pWCg5GZASPzxRFwOCwKyuIk1IzujaQSrSbsVJ9nPupPEeKxwLqkYDOVUZ3ZtJYKoHcgVm7q9uJJDDLMF5csUEhhUx83mzxJnJJZPJI4wD1AOarrHgMzLHykYB1jZ3dv2soza2bLtkKBgdSqAkBd9j0Kwl1KjYI1BWweo1AHB94zWy4L+oj/l/rWN4fGVVFOCQqqSNhkAA4HpnNbPg36iP+UVnITazvjbiPLtioPmlPLHw6t+G3zrQk15d4w4xz7g6DlI/IvoTnzH5nb5VgVuqp9nH+NQLdM1ecNtSzKo6kgD51arZ+HINMAP7xLf0H5Va0iGIKoUdAAB8qXUQUUUUBUe99n5ipFQ+KviJz6DP0Pas5X0zopeHsyvPjdVYsF7n1IPpgEY91SuFcTWQYzhsscHrpySPwIpyFw2rT1Hlz8sj6FjTXDOHcosvtAhSGx7sMPr+dfLww2688JrvcPu7+7+He3Gy98pLhC2jG4AlGNsHVjI9/8Aeu3trzF0k4BIzjrgb4FUAjZbjETFRq5YY7gd9Pvq5vriSNAwAcAebOx+Ixt8qxp+qx269v8AJhyT2vPzP7/wtwss5RZWAjYlD5GHTPRh6Hv3+lVnHuAG5nUMCIjbTxM6kBkkaSB4mUfvAoWB7FRTvBuJkgIVZiCdxjGCc756d67xfjrxTxQxQGZ5Ull2kRMLEUB9vY55g/GvV9Bs1Z6ZdM5Pj4vwxsmUy+5hrTgkqM8nE7R7hWku1Iji5w5j8gLOsQ6CRY3AbHlz2pseHJRbXD3MTm5hgsRE+XZldI118tgd3HRmHXBzttWyHjNCseILhnd5ojCqIZEe3/WBhrA22IIJzkYpTeNLflLJmXzSm25YhkMqzBSxjaIDUrYBOPTHXNe9zZ3xlqWa1F+6m3aefUIVnQcoQsQJ9LEsudOSMDrnaqOzsJ5RIU555drcS2ALSDOLhxasQT5mC+zr3xpz2r0G2khu2jmCyhoGbRzI5oSC6aW8rgahpPoRU26uVjUtIwVR1ZjgDJwMn4kD50HknE5IsJ9k5/2TXZpcj/cAtOZ8sF1eZpDFzNen+DvVpwnhEctypjhf7FzpJYEZXWMFYIwxEbY0pzQSoIwWXIFb/iPDkmCiUFgkiTLuRh421Idj2PbpS5G+v+Yqjy2Dw3McLLDMTJFaKjKkH3YjVdeueQF7cq4Z8KN8+tPX3hu8lV4lj0KwuoQwmSMHmTvKrSaQXeLS4xGP2gdQxitnJ4ih5rRl1GiL7Q8mpNCqJDGQzZ2YEHY00/iW20xsJkYTMUiKnXrYEKQunOcFhn03J2oM/wAV4BIbUwkfe3F4ZwYwzLEJGDSF30+UCPmLk9c471ecT4LFNpEgJVVdAucDS6hT03BAAwR0qqm8eR8w6FdkEYZMry+a8kyxxGN5CFMbZbzZA2+t1ZXZkjVyhQsMlCVJBBx7SnDDbII2IINVEWz4VFCoWNRsOpJZj5tWWdsljqOck9alE11qTWw9b9RWw4QPuI/5F/KsfB1q8TiB5Sonl0xjUe+w6L6fGs2CL4w8Q6FMMR87bOw/ZHcD+I/hWES3q1uELMSaSlvU4G7eDFa/wpw/cyHt5V+Pc/0qk4fYl3Cr1P4DuTW9trcIoVegGP8AzUodoooqAooooCo3EUzGw9RipNMXnsGpZ2cFBaIyyzFentBD0Zj1Oe26kU9wniivkE4bUzYOehOevuqUg7jrjFMcO4fyiwG4YDc46jOR8DkGvmfwbdWzCa79vcu/v3d/VLL1Id1LCMgdOYD7ww3H50q8tuYpUnAOM464znHurPyQss/3RKLr5YbqAW3IHuz2q6vZpI01Lh9I82dif4hj8sVz0/VTZjt/k1+09rz8z/v5XLDlnK5aWAjcmM+RhgjOcMO4/GqbxF4Z+1Xds0gflRx3AZkleJg7mLRgowYg6XqVwbiZxoKsxyTkY2BOd8+8mptzxIJPDDpzzllbVkYXkhOo751/hXo/w/Zq2apdM5Pj4Y2zKX7mLtreSyMBeC4eOC5v1ykbTSNHN5opGK+Z8g4LHfI3qPd8NmmmSYLNbrPxGJ0wiiRI47OSLnOjKwQuR+0OmnO9b5b4a3Ugry9PmbSFbUpbynPYA56dKabikfOWEHLvG064GVKKyqTq6dXWvoOZqC2eOIq0skrYYhyE19NgAiqpPpt3rycxI9ndIA8qiGGaSVZLvBkWZdRnhk3jnKlyQjMMKdhha9kaol1fKjRo7ENKxSMb+YqjSHf+VSaDzW9uM36vGCGS+hUnN08otsojE4HKjtyHGAdROrc5Jw0eASiK2e3jkFxLHfrNJ59RzG4iR2J8ozpCZwAcYrfcT8SxQycpuc0mgS6IoZZcKxKhjoUgZII3qFL4yhIiMIlnMwkZFijLNiJgkmpW06dLMAc4oMZccLLSvJZ2LxRcm3jIaBEbUk/MZkhcqHkVdPtbEgnfAqdwrwzM7nnoyKWvSWZ4jJpu4oUU4jAUONMgOAAMdxvV5L4uVliMEUkryySQiM6YnR4lLSCTmHyEAf8A7mrOwmkZMzR8psnyaxJgdvMAB67VRlh4XuXUc6WBSkKWyhYuajLG6sWkSTGdWkeUdMDB3NXPCOFi3gSJTkKDvgKCWYs2FGyjLHAHQYFWj0w1WIYeuGuvXK2HrfrQbk7eYgjai26ipi+G5mJI0gE5BLdj06VLeCrCjO/TvjGcd8Z709FZmWTESnHoTnHvY9qvLTwmBvK+fcu34ner23tVjGEUKPd/X1rFoi8K4UIV9WPtN/Qe6p9FFQFFFFAUUUUBTN37DfCnqZu/Yb4UGW8TcXe2iWSMAkNISp6MEtbiUAnsNUaHI9KmcN4zm3WW5AhbVyZFY+VZRJySFY41KXxpbuGFQvE0irHG8iF40kZ5VAzmP7NOr592GNMcGtxecOkt2fWAZ7AShgdQhdo4ZQw6nAjbPqtRWneIEEEbf16/Wm7u35ilSSAcZx1xnO1ed8O41d/ZXvNhdX08NhboxLRxBCYtZUbe2s7+/wAtXMN7e2MkQv5kureZ1gMyxCJ4JXOE1quzRsxC56gkZrGWvHKWWeVlrSW3DhG5KbKy4K+hHQj8aq/EKTLcW08MDTrGs6OqPEjDmiPSRzGUN7B6GpfDePiZ7tdBX7LMYDvnXiNZNQHb2sY91Vt1/qNZRRW8s0pjS6Tmxao3PlGnOrSDpxqFZ1asdU9OE5Phbe+VRdcIe4ug8ts4ikubWVkkVThUs50YOqkqQsmgEbjcVTcS4JcCQLbxusUSXmYlDJzLdb1HFvG4I5euMNjHUDAwDkekcN4rFcxiW3kWWNtg6nIyNiPcR6Hei44jEjaXkjVsatLOqnHTOCemR1rqy80Ls95qR+XK9xEbb7u6MhtCsZVQgIiEJTWGDDY6icECu8GMRu7Egym75kxvwTMQsv2eYecN5V82Qmn9nptXpokyMg5B32OQf6GktJ6n4ZPf3e/b8KqshxHhk0vE35M8luBaQgukUb6vv5fLmRSAR1233qg4RM1s1o8sNw3LTiELmOCWRmka5Qh2UA4LhWf0322r0a5uUQZdlUerMFHyzTMV7HJnluj6cZ0srYz0zg7dKIw3/wDNvPNFJNE4SW6uLp01FGiRrdYog5RgQx5YJAPfB71rrOySFBHEulFzgZJ6nJ3OSdyaejuUcsFZWKNocAg6WwGwfQ4ZTj31yeQKpY9FBY/AAk/lVCXqOxqn4B4nku2BFpNFAycxJpGQas40gIN9wSc57U/xLiiKrqD58FcAHYkYrnt246sfVleLMbl7RJLZ3HQ75+PSqqz8QiS5kgVHAQNiU+w7RlVlVfUqXQH35o4XeM4VQo0oAGY9/QAf50qq8O3CtfXKr/6XMUDUTy9U2py4I9uWTW3XZUWmjfN2Ezhlj6bxsLfrW7i9kfAVhLfrW7j6D4CuuTJVFFFZBRRRQFFFFAUUUUBTN37DfCnqauvYb4H8qCrQZG++a5wvh0VuixwRrHGpJCIMAZOo4HvJzRCakLUaZO58NTJw9EQK89tcG9hUHAdkuHlWPJ6Fo3K+4kVUeKPGlvf24tLMs9zPLEnJMbq8PLlV5GlBGE0BDmvRaQIVDFgq6j1bAyfiepojLeGyBc8XBPS6Dn3K1rHgn0Gx391YF+LvawcEnSHnmOxumaLVpymhNTZwei5bGO1ekeIvAttevzJearleU7RStGZI/wByTGzrufrT0nhaLn2kqeRbSOWGOIAaCkqBMHPoF+dBU+AbCXN1dSpHEl48c8UMTrIqqI9OvUvlJfZjj0qt4zwOC646EuYklQcPDhWGQGFwwyPkTWl8NeHzZrLEr6rfmGS3Qg6oVfd4tXQoG3X41UeIOEXi8QW7slt5P9t9lZJndP8A1TJldI+H40ECHh68N4lbxWuVtr0TB4CzFY5Yl1h4wc6cjYjpVN/qFx53u9NvIi/oxVvXVmVebNkfcgEgk8rX0z1IxWj4dwG8kuRecQMJkgjdLWCAtoUuPMzyPuWIwvoOvupHAPAUPK138EE11K7zzO6K+HdidCk/sgYH1qhXiu1tr7hzXDIsii3kuIGOfKWiyCMd9h17rUXwyLew4SlyI0T/AG0c0pUAGVxGCuT3JZsD+anOF+GJ4bS9sxpMTc0WZLdEmQnlsOwVz195ou/CcktpYW0hQRQ8lroZJL8lBiNdt1L9TtsKDH/6f8fSO9CG4WU3yGebGrEd3ln0gkdDGdPxWvRePqGt5UaRYuYhhEjEAKZBoHUjJydh3pjxH4bW5iVEIieORJ4pFQeSRDkHSMZ2yPnUnjHCY7mFoZxqRwM4ODkHIII6EEAiqMrwGxks71bT7TJPEbUy6ZAMxGN1jTTj2VIJGP4at+OW+soqgayTv6KOpPu3pzgfhmG01GPWzvjXLK5eRgvQFj0A9BU5xXHdpm7C4XxWscvTeqrhlq0etW3GdSkd+x+B2pVpYaJZpMjErIwUKBp0oFbJ/aJO+T7qmtXK3p1TVhMMfETK+q9p+36it2vSsJbe0PjW8rpWRRRRWQUUUUBRRRQFFFFAU3MuVYeoI/CnKKCkip9afuLTfK/Mf2qOKy0cBrtIBpVUFJNdNJJoOGkMaUabagQxpBpRpBoEmkNSjSGoGmpDU41NNVQ21MyU61Mu1UMmkk10muRxlmCqCSegG9Xom8Kh1yKPfn5Dc1tqqeCcH5Q1P7ZGP5R6Z7mrapUFFFFQFFFFAUUUUBRRRQFFFFAU1Lbhvj607RQQJLVh03/z0pvNWdcZQetTi9VuaSantaqe30ptrEdifzodQmNNtUxrBuxB+tMvZv8Au5+BFFRSaQxqSbR/3T+H96SbJ/3T+H96CKTTZNSzw6T938R/eufoqQ9h/wAhQQWNNOatBwKQ91HzJ/pTi+G/3nPwUAfic0RQO9ICFjhQSfQDNauHgES/s6j/ABEn8OlTo4QowoAHuGKp1mLPwy7byHQPTq39hWhsuHpEMIuPU9Sfiak0UQUUUUBRRRQFFFFAUUUUBRRRQFFFFAUUUUBRRRQFFFFAVw0UUHKBRRRXaKKKI7RRRQFFFFAUUUUBRRRQFFFFAUUUUBRRRQFFFFB//9k=">
            <a:extLst>
              <a:ext uri="{FF2B5EF4-FFF2-40B4-BE49-F238E27FC236}">
                <a16:creationId xmlns:a16="http://schemas.microsoft.com/office/drawing/2014/main" id="{D2750AAF-61E2-D247-9A1F-9C45B0E91A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" y="-722313"/>
            <a:ext cx="1476375" cy="1476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43" name="61 CuadroTexto">
            <a:extLst>
              <a:ext uri="{FF2B5EF4-FFF2-40B4-BE49-F238E27FC236}">
                <a16:creationId xmlns:a16="http://schemas.microsoft.com/office/drawing/2014/main" id="{A49B4375-FB63-8E49-8D50-041AC4F20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875" y="2349500"/>
            <a:ext cx="12731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Tim BL Roadmap on </a:t>
            </a: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Semantic Web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(Sept1998)</a:t>
            </a:r>
          </a:p>
        </p:txBody>
      </p:sp>
      <p:pic>
        <p:nvPicPr>
          <p:cNvPr id="21544" name="Picture 6" descr="https://courses.washington.edu/info431/SP2012/images/LOD-mug.jpg">
            <a:extLst>
              <a:ext uri="{FF2B5EF4-FFF2-40B4-BE49-F238E27FC236}">
                <a16:creationId xmlns:a16="http://schemas.microsoft.com/office/drawing/2014/main" id="{3231D263-C21A-C34E-B027-9319F6E73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913" y="1449388"/>
            <a:ext cx="450850" cy="44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45" name="64 CuadroTexto">
            <a:extLst>
              <a:ext uri="{FF2B5EF4-FFF2-40B4-BE49-F238E27FC236}">
                <a16:creationId xmlns:a16="http://schemas.microsoft.com/office/drawing/2014/main" id="{2678D60D-A9F8-A149-BF07-DA2B797143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2950" y="1709738"/>
            <a:ext cx="127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Tim BL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LOD principles</a:t>
            </a:r>
          </a:p>
        </p:txBody>
      </p:sp>
      <p:sp>
        <p:nvSpPr>
          <p:cNvPr id="21546" name="AutoShape 8" descr="data:image/jpeg;base64,/9j/4AAQSkZJRgABAQAAAQABAAD/2wCEAAkGBhQSEBUUEQ8VFBQWGBcaGRQYGSAdHBcfFBkWHxscFhgYJyggGBolGx4UHy8gIyotLi0sHR80NTAvNSc3LCkBCQoKDgwOGg8PGi8kHh41NSk1NTUyLTE0LDQsNS81NTU1MCk1LzQrLyo0LSwvNDAqMSoyNSw0LS4tLCkqLDQsKf/AABEIAGYAXgMBIgACEQEDEQH/xAAcAAABBQEBAQAAAAAAAAAAAAAHAAQFBggBAwL/xABDEAACAAQCBQUMCQMFAQAAAAABAgADBBEFEgYHITFBFCJRcYETFzJTYXKDkpOzw9IINURSVFWRobFCYoIjJDPB0RX/xAAaAQEAAgMBAAAAAAAAAAAAAAAABAUCAwYB/8QALBEAAgECBQEFCQAAAAAAAAAAAAECAxEEEiExUUEFEyJxkRQjMmGBscHw8f/aAAwDAQACEQMRAD8ANfLU8YvrCFy1PGL6wgXatNW2HVOFU06fRI811Ys5LXNnccDbcBFn70OFfl8v1n+aALVy1PGL6whctTxi+sIqvehwr8vl+s/zQu9DhX5fL9Z/mgC1ctTxi+sIXLU8YvrCKr3ocK/L5frP80LvQ4V+Xy/Wf5oAltJNK5NHTtNZg5GxUUi7sdwHR5TwEVKZo/PqJD1eLVE5ZYUzBSSCVCqBfngbS1uG8dPCGFXoXR0+NUcqRTJKTI017EnPkzFQcxOwFQbdcQmkmteoqEnSZaS0kvmUMAc5Q3FiSbbRv2cYsqFGTSybvVvhfL0IVWpG7zbLSxF1WOUatejp6mnI3TVqDm2cTLsQerML9Ii9autZTT3FNWMM5v3OcbDPb+l+Aa20Hj17w/CsD4QuOIPEcRFnVw0KkMr35IUK8oyual5anjF9YQuWp4xfWEVGTqlwplDf/Ol7QD4T8R50CrXtohSUPJeSU6ys/dc1iTfLkt4RPSY5ougr6n/qSj8x/ePFyim6n/qSj8x/ePE7pHpLJopPdZ7WG5VHhOehR/3uEexi5OyPG0ldkrCgdS9KMWqh3SmopUiTvVpx2kdNyRs/xt5TDWXrNqqZv95Jp56De9NNVivnKGNu3L1xJ9lm9rX4uae/j1vbyCfHjWViSpbTJjhEUXZibACB5X67ZAX/AEaaY7f3kKo6yLk9ginTKjEMbm5RtRT4I5sqX5SeLddzGyngpvWp4UYSxMdoas5pHp2Z2JLUy1IlyxkQHYWQ5g1+gsGfq2dEVBgAbA3A3Hdfs4QZcH1L06KDUzXmtxCnIo6rc49dx1RFaY6ollynnUbtZFLGS202Xfkffu22N79PCLGliqEWoR8iHOhVazPzBdEvopgTVlXKkqDYsC5+6ikFiezZ1kQxw2gafOlypfhTGVR/kd58nGND6K6JSaCVllLdmtnmHwnI/gdAG6NmLxKoxst2Y0KLqO/RE0osIB/0l/sXpvhwcYB30l/sXpvhxzhcF/1P/UlJ5j+8eIGWqV2LVNRVMOS0HNAbwbqTtI485XJHGyiJ7U/9SUnmP7x4H+kE5pAxSl3M9RLm+cjOzHs50v8AeJuEjmckt9vV6kbEO1r7ElrT0ypqqTKl004zCHLMRmC2sRZgwGY3sfJaBpChRe0aSpRyxKupUdSWZkxojgHLayXILZVYkseIVRc5fKdw640ThmGS6eUsqTLCIu4D+T0k9JjPOhuOLSVsqc4JRSQ1t9nBBI6SL3t5I0VR1iTUWZLcOjC6sDcEeSKrtLPmXH5J2Dy2fJ7RxluCDuMdjhMVRPATq+oguNomy0t54H+CzAIO8ALQ7E1GNpMvzXnTQPS51X9ysH2LHtC+eLfBDwlsrtyKAd9Jf7F6b4cHGAd9Jf7F6b4cVxML/qf+pKPzH948c1gaAiuUTJLBKhBYE7pi7eaxG7jY9nV3U/8AUlH5j+8eLlGdOpKnLNHcxnBTVmZmxLRupp2KzqaYhHHKSD1MLg9hh1g2hdXVMBKp3A4u4KoOtjv6hcxo+0KLF9pSt8OpD9ijfcET6jpmTm1qF+goQv63v+0RMsYlgjXK/wCiTt/rlN2jajeXYeuDnHxNkqylWUMpFiCLgg8CDvjVHHTelRKSNjwsVrDRlCwjXLSzABUI8huOzOvYV2/tHjjOnUyvz0uFSmmFls9QeaqK2w2vu2bLnsBMVTWdoOtE6zpAtJmEjJ4trXsP7SL26LWi24Zj1Hg1LIkzQ5mzZYmvkW5Jf7xJFuKjzY3ulSSVSkm29l+8GpTqNuE3ZLqUfEdBlpCO7YpTy5wsQih2KkbRfICV7RF/0Q1lrOmLT1JQTTYJNQ3lzT22KMfukfpcCBBj2JCoqp05UyCY7MF6Lnj5emGKtY3BsRx6OqJs8N3sPePX7EaNbu5eBaGqoB30l/sXpvhwV9DMXNTQSJzeEyWY9LISrHtZSYFH0l/sXpvhxz0ouLcX0LdO6ui/6n/qSj8x/ePFyjI2Ea0cRpZKSJFYUlICFXIhtck72UneTDzvz4t+PPs5XyxiemrYUZS78+Lfjz7OX8sLvz4t+PPs5fywBq2FGUu/Pi348+zl/LC78+Lfjz7OV8sAHnW3hzTcNYqLmU6zD1C4Y9gN+oQIdKsS5RPWaNzSpQA6DLlqrL2MG/UHjEFM1x4qwIauJBBBBlSrEHeDzIjaHHlYWmc1ungf03Ra4GvCPhk7cfX+EHFUpPxRJaFHga+X41PWER9XpHlI7jYsCDmIBAsfutsPaLRZ1MRTpq7ZBhSnN2SNQ6v8PaRhtOjizZSxHR3Vme3ZmtAv+kv9i9N8OKH358W/Hn2cr5YhNJNNKuvycsqDN7nfLzVW2a1/AAvuG+OZnLNJyfUuorKkuCEjTFPWS6LR2nqhQyp7rIkc0qLtnygkkKTfbeMzxpw6RzKDRmnqZKozy5FPYOCVIYoDexB3HfeMTIY4xhtLiWATaydhyUs0SZ0xSFCsrSg2UhrAlWIAsRtB6jGcY0ppKg0iwYPQz2SYpu0jNYMyi5lTfLuKk7Nx3HZnCppmluyTEKOpIZWFipGwgg7jAHmu+NOafaQycLoaecMOkTu6FUKsqrvlk3vlN90ZjXfGnNaGhdRiWH00qmCZkZHOdsot3MjoO25EAQg0dw/SHDXn0tKtLVJmHNAFnUAhXy2DowI22uOwiM/MtjYxo7AqaVo1hMw1U9HqJhLiWp8J8oVUQHaQLXLW4mM5TJhYkneSSe2APum8NfOH8xqvTOe1JLlNSYKlYzsQyogGQAXBNlO87IypS/8AIvnD+RGj9eGllVQ09M1JPMpndgxCqbgKCBzweMACjWxjk2omSFn4VyBkVyFtYzA5Xb4K7AVIihRLaQ6U1Nc6vVzjNZVyglVFhcm3MA4kxEwAodPik4p3Mz5hl7BkLnLs3c29oUKAOUmIzZV+5Tpku+/IxW9um2/jHjOns7FnYsx3sxuT1k747CgDziQGkNSN1XP9o3/sKFADOfUM5u7sx6WJJ/Ux5woUAdBhxVYnNmgCbOmTANwdy1uq52QoUANoUKFAH//Z">
            <a:extLst>
              <a:ext uri="{FF2B5EF4-FFF2-40B4-BE49-F238E27FC236}">
                <a16:creationId xmlns:a16="http://schemas.microsoft.com/office/drawing/2014/main" id="{982C8FF4-6E94-5D44-88CE-33AE3FEC318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" y="-477838"/>
            <a:ext cx="895350" cy="971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47" name="AutoShape 10" descr="data:image/jpeg;base64,/9j/4AAQSkZJRgABAQAAAQABAAD/2wCEAAkGBhQSEBUUEQ8VFBQWGBcaGRQYGSAdHBcfFBkWHxscFhgYJyggGBolGx4UHy8gIyotLi0sHR80NTAvNSc3LCkBCQoKDgwOGg8PGi8kHh41NSk1NTUyLTE0LDQsNS81NTU1MCk1LzQrLyo0LSwvNDAqMSoyNSw0LS4tLCkqLDQsKf/AABEIAGYAXgMBIgACEQEDEQH/xAAcAAABBQEBAQAAAAAAAAAAAAAHAAQFBggBAwL/xABDEAACAAQCBQUMCQMFAQAAAAABAgADBBEFEgYHITFBFCJRcYETFzJTYXKDkpOzw9IINURSVFWRobFCYoIjJDPB0RX/xAAaAQEAAgMBAAAAAAAAAAAAAAAABAUCAwYB/8QALBEAAgECBQEFCQAAAAAAAAAAAAECAxEEEiExUUEFEyJxkRQjMmGBscHw8f/aAAwDAQACEQMRAD8ANfLU8YvrCFy1PGL6wgXatNW2HVOFU06fRI811Ys5LXNnccDbcBFn70OFfl8v1n+aALVy1PGL6whctTxi+sIqvehwr8vl+s/zQu9DhX5fL9Z/mgC1ctTxi+sIXLU8YvrCKr3ocK/L5frP80LvQ4V+Xy/Wf5oAltJNK5NHTtNZg5GxUUi7sdwHR5TwEVKZo/PqJD1eLVE5ZYUzBSSCVCqBfngbS1uG8dPCGFXoXR0+NUcqRTJKTI017EnPkzFQcxOwFQbdcQmkmteoqEnSZaS0kvmUMAc5Q3FiSbbRv2cYsqFGTSybvVvhfL0IVWpG7zbLSxF1WOUatejp6mnI3TVqDm2cTLsQerML9Ii9autZTT3FNWMM5v3OcbDPb+l+Aa20Hj17w/CsD4QuOIPEcRFnVw0KkMr35IUK8oyual5anjF9YQuWp4xfWEVGTqlwplDf/Ol7QD4T8R50CrXtohSUPJeSU6ys/dc1iTfLkt4RPSY5ougr6n/qSj8x/ePFyim6n/qSj8x/ePE7pHpLJopPdZ7WG5VHhOehR/3uEexi5OyPG0ldkrCgdS9KMWqh3SmopUiTvVpx2kdNyRs/xt5TDWXrNqqZv95Jp56De9NNVivnKGNu3L1xJ9lm9rX4uae/j1vbyCfHjWViSpbTJjhEUXZibACB5X67ZAX/AEaaY7f3kKo6yLk9ginTKjEMbm5RtRT4I5sqX5SeLddzGyngpvWp4UYSxMdoas5pHp2Z2JLUy1IlyxkQHYWQ5g1+gsGfq2dEVBgAbA3A3Hdfs4QZcH1L06KDUzXmtxCnIo6rc49dx1RFaY6ollynnUbtZFLGS202Xfkffu22N79PCLGliqEWoR8iHOhVazPzBdEvopgTVlXKkqDYsC5+6ikFiezZ1kQxw2gafOlypfhTGVR/kd58nGND6K6JSaCVllLdmtnmHwnI/gdAG6NmLxKoxst2Y0KLqO/RE0osIB/0l/sXpvhwcYB30l/sXpvhxzhcF/1P/UlJ5j+8eIGWqV2LVNRVMOS0HNAbwbqTtI485XJHGyiJ7U/9SUnmP7x4H+kE5pAxSl3M9RLm+cjOzHs50v8AeJuEjmckt9vV6kbEO1r7ElrT0ypqqTKl004zCHLMRmC2sRZgwGY3sfJaBpChRe0aSpRyxKupUdSWZkxojgHLayXILZVYkseIVRc5fKdw640ThmGS6eUsqTLCIu4D+T0k9JjPOhuOLSVsqc4JRSQ1t9nBBI6SL3t5I0VR1iTUWZLcOjC6sDcEeSKrtLPmXH5J2Dy2fJ7RxluCDuMdjhMVRPATq+oguNomy0t54H+CzAIO8ALQ7E1GNpMvzXnTQPS51X9ysH2LHtC+eLfBDwlsrtyKAd9Jf7F6b4cHGAd9Jf7F6b4cVxML/qf+pKPzH948c1gaAiuUTJLBKhBYE7pi7eaxG7jY9nV3U/8AUlH5j+8eLlGdOpKnLNHcxnBTVmZmxLRupp2KzqaYhHHKSD1MLg9hh1g2hdXVMBKp3A4u4KoOtjv6hcxo+0KLF9pSt8OpD9ijfcET6jpmTm1qF+goQv63v+0RMsYlgjXK/wCiTt/rlN2jajeXYeuDnHxNkqylWUMpFiCLgg8CDvjVHHTelRKSNjwsVrDRlCwjXLSzABUI8huOzOvYV2/tHjjOnUyvz0uFSmmFls9QeaqK2w2vu2bLnsBMVTWdoOtE6zpAtJmEjJ4trXsP7SL26LWi24Zj1Hg1LIkzQ5mzZYmvkW5Jf7xJFuKjzY3ulSSVSkm29l+8GpTqNuE3ZLqUfEdBlpCO7YpTy5wsQih2KkbRfICV7RF/0Q1lrOmLT1JQTTYJNQ3lzT22KMfukfpcCBBj2JCoqp05UyCY7MF6Lnj5emGKtY3BsRx6OqJs8N3sPePX7EaNbu5eBaGqoB30l/sXpvhwV9DMXNTQSJzeEyWY9LISrHtZSYFH0l/sXpvhxz0ouLcX0LdO6ui/6n/qSj8x/ePFyjI2Ea0cRpZKSJFYUlICFXIhtck72UneTDzvz4t+PPs5XyxiemrYUZS78+Lfjz7OX8sLvz4t+PPs5fywBq2FGUu/Pi348+zl/LC78+Lfjz7OV8sAHnW3hzTcNYqLmU6zD1C4Y9gN+oQIdKsS5RPWaNzSpQA6DLlqrL2MG/UHjEFM1x4qwIauJBBBBlSrEHeDzIjaHHlYWmc1ungf03Ra4GvCPhk7cfX+EHFUpPxRJaFHga+X41PWER9XpHlI7jYsCDmIBAsfutsPaLRZ1MRTpq7ZBhSnN2SNQ6v8PaRhtOjizZSxHR3Vme3ZmtAv+kv9i9N8OKH358W/Hn2cr5YhNJNNKuvycsqDN7nfLzVW2a1/AAvuG+OZnLNJyfUuorKkuCEjTFPWS6LR2nqhQyp7rIkc0qLtnygkkKTfbeMzxpw6RzKDRmnqZKozy5FPYOCVIYoDexB3HfeMTIY4xhtLiWATaydhyUs0SZ0xSFCsrSg2UhrAlWIAsRtB6jGcY0ppKg0iwYPQz2SYpu0jNYMyi5lTfLuKk7Nx3HZnCppmluyTEKOpIZWFipGwgg7jAHmu+NOafaQycLoaecMOkTu6FUKsqrvlk3vlN90ZjXfGnNaGhdRiWH00qmCZkZHOdsot3MjoO25EAQg0dw/SHDXn0tKtLVJmHNAFnUAhXy2DowI22uOwiM/MtjYxo7AqaVo1hMw1U9HqJhLiWp8J8oVUQHaQLXLW4mM5TJhYkneSSe2APum8NfOH8xqvTOe1JLlNSYKlYzsQyogGQAXBNlO87IypS/8AIvnD+RGj9eGllVQ09M1JPMpndgxCqbgKCBzweMACjWxjk2omSFn4VyBkVyFtYzA5Xb4K7AVIihRLaQ6U1Nc6vVzjNZVyglVFhcm3MA4kxEwAodPik4p3Mz5hl7BkLnLs3c29oUKAOUmIzZV+5Tpku+/IxW9um2/jHjOns7FnYsx3sxuT1k747CgDziQGkNSN1XP9o3/sKFADOfUM5u7sx6WJJ/Ux5woUAdBhxVYnNmgCbOmTANwdy1uq52QoUANoUKFAH//Z">
            <a:extLst>
              <a:ext uri="{FF2B5EF4-FFF2-40B4-BE49-F238E27FC236}">
                <a16:creationId xmlns:a16="http://schemas.microsoft.com/office/drawing/2014/main" id="{05D68E4B-0983-3B4F-BA81-3D1EB7810C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5900" y="-325438"/>
            <a:ext cx="895350" cy="971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cxnSp>
        <p:nvCxnSpPr>
          <p:cNvPr id="69" name="68 Conector recto">
            <a:extLst>
              <a:ext uri="{FF2B5EF4-FFF2-40B4-BE49-F238E27FC236}">
                <a16:creationId xmlns:a16="http://schemas.microsoft.com/office/drawing/2014/main" id="{9DAB6FFB-B6DF-D64C-8F8A-C69C7353EB00}"/>
              </a:ext>
            </a:extLst>
          </p:cNvPr>
          <p:cNvCxnSpPr/>
          <p:nvPr/>
        </p:nvCxnSpPr>
        <p:spPr>
          <a:xfrm flipV="1">
            <a:off x="1466850" y="4329113"/>
            <a:ext cx="3143250" cy="9525"/>
          </a:xfrm>
          <a:prstGeom prst="line">
            <a:avLst/>
          </a:prstGeom>
          <a:ln w="25400">
            <a:solidFill>
              <a:srgbClr val="92D050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49" name="74 CuadroTexto">
            <a:extLst>
              <a:ext uri="{FF2B5EF4-FFF2-40B4-BE49-F238E27FC236}">
                <a16:creationId xmlns:a16="http://schemas.microsoft.com/office/drawing/2014/main" id="{F8A7EB29-B7F4-5541-9873-D812CF0455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2138" y="4329113"/>
            <a:ext cx="18907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RDF M&amp;S 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W3C-REC, Feb2004</a:t>
            </a:r>
          </a:p>
        </p:txBody>
      </p:sp>
      <p:pic>
        <p:nvPicPr>
          <p:cNvPr id="21550" name="Picture 19">
            <a:extLst>
              <a:ext uri="{FF2B5EF4-FFF2-40B4-BE49-F238E27FC236}">
                <a16:creationId xmlns:a16="http://schemas.microsoft.com/office/drawing/2014/main" id="{78E03791-B0B6-0B4D-8A3A-14118FE2E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1850" y="2078038"/>
            <a:ext cx="4857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51" name="77 CuadroTexto">
            <a:extLst>
              <a:ext uri="{FF2B5EF4-FFF2-40B4-BE49-F238E27FC236}">
                <a16:creationId xmlns:a16="http://schemas.microsoft.com/office/drawing/2014/main" id="{F4D5FBD7-99DD-D04E-9D53-EAC5BC965A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50013" y="2708275"/>
            <a:ext cx="127317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Tim BL TED Talks 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(Feb 2009 &amp;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Mar 2010)</a:t>
            </a:r>
          </a:p>
        </p:txBody>
      </p:sp>
      <p:sp>
        <p:nvSpPr>
          <p:cNvPr id="21552" name="78 CuadroTexto">
            <a:extLst>
              <a:ext uri="{FF2B5EF4-FFF2-40B4-BE49-F238E27FC236}">
                <a16:creationId xmlns:a16="http://schemas.microsoft.com/office/drawing/2014/main" id="{D02762D7-2A2A-D84D-8E04-40CE86DBC2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51388" y="2560638"/>
            <a:ext cx="127317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Tim BL 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Linked Data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(July2006)</a:t>
            </a:r>
          </a:p>
        </p:txBody>
      </p:sp>
      <p:pic>
        <p:nvPicPr>
          <p:cNvPr id="21553" name="Picture 21" descr="https://encrypted-tbn1.google.com/images?q=tbn:ANd9GcQm-AhVsX5tjUKii63fj0IZ5xq9gBPFeBz91AbJvjaI7uZ0arcgvw">
            <a:extLst>
              <a:ext uri="{FF2B5EF4-FFF2-40B4-BE49-F238E27FC236}">
                <a16:creationId xmlns:a16="http://schemas.microsoft.com/office/drawing/2014/main" id="{E385C453-EF84-4B43-8B7A-03F87B4DA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2578100"/>
            <a:ext cx="455613" cy="67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54" name="Picture 14" descr="RDF Resource Description Framework Icon">
            <a:hlinkClick r:id="rId7" tooltip="RDF Resource Description Framework"/>
            <a:extLst>
              <a:ext uri="{FF2B5EF4-FFF2-40B4-BE49-F238E27FC236}">
                <a16:creationId xmlns:a16="http://schemas.microsoft.com/office/drawing/2014/main" id="{DD70E6CE-78A1-BE41-B813-8BF002803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175" y="4238625"/>
            <a:ext cx="27146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55" name="80 CuadroTexto">
            <a:extLst>
              <a:ext uri="{FF2B5EF4-FFF2-40B4-BE49-F238E27FC236}">
                <a16:creationId xmlns:a16="http://schemas.microsoft.com/office/drawing/2014/main" id="{FD08E077-14F7-4143-B537-6CD7A891D6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063" y="4521200"/>
            <a:ext cx="12731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RDF M&amp;S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W3C-REC, Oct99</a:t>
            </a:r>
          </a:p>
        </p:txBody>
      </p:sp>
      <p:pic>
        <p:nvPicPr>
          <p:cNvPr id="21556" name="Picture 22">
            <a:extLst>
              <a:ext uri="{FF2B5EF4-FFF2-40B4-BE49-F238E27FC236}">
                <a16:creationId xmlns:a16="http://schemas.microsoft.com/office/drawing/2014/main" id="{78CBEB1C-7D35-F441-92A8-F0D998BD8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625" y="1989138"/>
            <a:ext cx="469900" cy="620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57" name="Picture 24" descr="W3C SW Logo">
            <a:extLst>
              <a:ext uri="{FF2B5EF4-FFF2-40B4-BE49-F238E27FC236}">
                <a16:creationId xmlns:a16="http://schemas.microsoft.com/office/drawing/2014/main" id="{BEB89988-187E-674B-BA1B-72A054746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1438" y="1449388"/>
            <a:ext cx="1028700" cy="20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58" name="85 CuadroTexto">
            <a:extLst>
              <a:ext uri="{FF2B5EF4-FFF2-40B4-BE49-F238E27FC236}">
                <a16:creationId xmlns:a16="http://schemas.microsoft.com/office/drawing/2014/main" id="{B48D7183-B124-7847-B555-17385D0D9B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3838" y="1628775"/>
            <a:ext cx="1177925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Activity starts, 2001</a:t>
            </a:r>
          </a:p>
        </p:txBody>
      </p:sp>
      <p:pic>
        <p:nvPicPr>
          <p:cNvPr id="21559" name="Picture 28" descr="SW Button - RDF - green">
            <a:extLst>
              <a:ext uri="{FF2B5EF4-FFF2-40B4-BE49-F238E27FC236}">
                <a16:creationId xmlns:a16="http://schemas.microsoft.com/office/drawing/2014/main" id="{2025F096-2C0C-A243-97EC-7FDFFB248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638" y="4238625"/>
            <a:ext cx="7620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60" name="89 CuadroTexto">
            <a:extLst>
              <a:ext uri="{FF2B5EF4-FFF2-40B4-BE49-F238E27FC236}">
                <a16:creationId xmlns:a16="http://schemas.microsoft.com/office/drawing/2014/main" id="{0AC7BC11-8FC8-7540-802C-A9B647D02B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2375" y="5049838"/>
            <a:ext cx="127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OWL specifications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W3C-REC, Feb2004</a:t>
            </a:r>
          </a:p>
        </p:txBody>
      </p:sp>
      <p:cxnSp>
        <p:nvCxnSpPr>
          <p:cNvPr id="91" name="90 Conector recto">
            <a:extLst>
              <a:ext uri="{FF2B5EF4-FFF2-40B4-BE49-F238E27FC236}">
                <a16:creationId xmlns:a16="http://schemas.microsoft.com/office/drawing/2014/main" id="{99737244-3037-C247-BE53-98A95DEF5392}"/>
              </a:ext>
            </a:extLst>
          </p:cNvPr>
          <p:cNvCxnSpPr/>
          <p:nvPr/>
        </p:nvCxnSpPr>
        <p:spPr>
          <a:xfrm>
            <a:off x="3627438" y="5049838"/>
            <a:ext cx="380365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62" name="Picture 30" descr="SW Button - RDFa - gray">
            <a:extLst>
              <a:ext uri="{FF2B5EF4-FFF2-40B4-BE49-F238E27FC236}">
                <a16:creationId xmlns:a16="http://schemas.microsoft.com/office/drawing/2014/main" id="{9A610B1B-B29C-1148-8677-94AF386C18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613" y="5497513"/>
            <a:ext cx="720725" cy="134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63" name="Picture 32" descr="SW Button - SKOS - orange">
            <a:extLst>
              <a:ext uri="{FF2B5EF4-FFF2-40B4-BE49-F238E27FC236}">
                <a16:creationId xmlns:a16="http://schemas.microsoft.com/office/drawing/2014/main" id="{4C3EB35E-24C2-4A43-8FD9-A73485651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950" y="3959225"/>
            <a:ext cx="7620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64" name="Picture 34" descr="SW Button - SPARQL - magenta">
            <a:extLst>
              <a:ext uri="{FF2B5EF4-FFF2-40B4-BE49-F238E27FC236}">
                <a16:creationId xmlns:a16="http://schemas.microsoft.com/office/drawing/2014/main" id="{5D473D27-F238-EF48-BF68-F41D66ACE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713" y="4637088"/>
            <a:ext cx="7620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65" name="97 CuadroTexto">
            <a:extLst>
              <a:ext uri="{FF2B5EF4-FFF2-40B4-BE49-F238E27FC236}">
                <a16:creationId xmlns:a16="http://schemas.microsoft.com/office/drawing/2014/main" id="{F5025347-9DCE-B64F-875A-FCAC2A8593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2950" y="4049713"/>
            <a:ext cx="7318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W3C-REC Aug2009</a:t>
            </a:r>
          </a:p>
        </p:txBody>
      </p:sp>
      <p:sp>
        <p:nvSpPr>
          <p:cNvPr id="21566" name="99 CuadroTexto">
            <a:extLst>
              <a:ext uri="{FF2B5EF4-FFF2-40B4-BE49-F238E27FC236}">
                <a16:creationId xmlns:a16="http://schemas.microsoft.com/office/drawing/2014/main" id="{40D9B113-1EFD-C641-8165-3A32951336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51388" y="3779838"/>
            <a:ext cx="1273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SKOS 1st Draft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(May2005)</a:t>
            </a:r>
          </a:p>
        </p:txBody>
      </p:sp>
      <p:pic>
        <p:nvPicPr>
          <p:cNvPr id="21567" name="Picture 36">
            <a:extLst>
              <a:ext uri="{FF2B5EF4-FFF2-40B4-BE49-F238E27FC236}">
                <a16:creationId xmlns:a16="http://schemas.microsoft.com/office/drawing/2014/main" id="{65EECC60-047F-824C-AC3B-D8A598C41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2338" y="4959350"/>
            <a:ext cx="727075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68" name="Picture 38" descr="SW Button - OWL - blue">
            <a:extLst>
              <a:ext uri="{FF2B5EF4-FFF2-40B4-BE49-F238E27FC236}">
                <a16:creationId xmlns:a16="http://schemas.microsoft.com/office/drawing/2014/main" id="{272E58F6-1377-2845-866C-9F408365A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638" y="4959350"/>
            <a:ext cx="7620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69" name="113 CuadroTexto">
            <a:extLst>
              <a:ext uri="{FF2B5EF4-FFF2-40B4-BE49-F238E27FC236}">
                <a16:creationId xmlns:a16="http://schemas.microsoft.com/office/drawing/2014/main" id="{93D2CCD2-4891-204A-9955-55C4956E58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3075" y="5049838"/>
            <a:ext cx="12715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OWL2 specifications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W3C-REC, Oct2009</a:t>
            </a:r>
          </a:p>
        </p:txBody>
      </p:sp>
      <p:pic>
        <p:nvPicPr>
          <p:cNvPr id="21570" name="Picture 39">
            <a:extLst>
              <a:ext uri="{FF2B5EF4-FFF2-40B4-BE49-F238E27FC236}">
                <a16:creationId xmlns:a16="http://schemas.microsoft.com/office/drawing/2014/main" id="{CA07CE21-A302-0B40-AD74-052E924F8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2338" y="1628775"/>
            <a:ext cx="730250" cy="45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71" name="115 CuadroTexto">
            <a:extLst>
              <a:ext uri="{FF2B5EF4-FFF2-40B4-BE49-F238E27FC236}">
                <a16:creationId xmlns:a16="http://schemas.microsoft.com/office/drawing/2014/main" id="{B7B10828-D9B9-7F4F-8A3D-495F13352B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2078038"/>
            <a:ext cx="140017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1st </a:t>
            </a: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LOD Cloud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Cyganiak &amp; Jentzsch  (May2007)</a:t>
            </a:r>
          </a:p>
        </p:txBody>
      </p:sp>
      <p:pic>
        <p:nvPicPr>
          <p:cNvPr id="21572" name="Picture 40">
            <a:extLst>
              <a:ext uri="{FF2B5EF4-FFF2-40B4-BE49-F238E27FC236}">
                <a16:creationId xmlns:a16="http://schemas.microsoft.com/office/drawing/2014/main" id="{4AFFB85E-7218-E649-B2FF-7E293C5C1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2575" y="1957388"/>
            <a:ext cx="190500" cy="160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73" name="119 CuadroTexto">
            <a:extLst>
              <a:ext uri="{FF2B5EF4-FFF2-40B4-BE49-F238E27FC236}">
                <a16:creationId xmlns:a16="http://schemas.microsoft.com/office/drawing/2014/main" id="{E17B4A35-C19D-E249-BB92-F811848AC1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9650" y="5580063"/>
            <a:ext cx="1273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In XHTML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W3C-REC, Oct2008</a:t>
            </a:r>
          </a:p>
        </p:txBody>
      </p:sp>
      <p:sp>
        <p:nvSpPr>
          <p:cNvPr id="21574" name="120 CuadroTexto">
            <a:extLst>
              <a:ext uri="{FF2B5EF4-FFF2-40B4-BE49-F238E27FC236}">
                <a16:creationId xmlns:a16="http://schemas.microsoft.com/office/drawing/2014/main" id="{1D7BBB82-B3AD-1E42-B5AA-BEE545222B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1863" y="4598988"/>
            <a:ext cx="1273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 sz="900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W3C-REC, Jan2008</a:t>
            </a:r>
          </a:p>
        </p:txBody>
      </p:sp>
      <p:pic>
        <p:nvPicPr>
          <p:cNvPr id="21575" name="Picture 43" descr="w3c_social_incubator_group">
            <a:extLst>
              <a:ext uri="{FF2B5EF4-FFF2-40B4-BE49-F238E27FC236}">
                <a16:creationId xmlns:a16="http://schemas.microsoft.com/office/drawing/2014/main" id="{F836ED63-5401-2C4A-9A3A-8A5C2A2BB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1963" y="3862388"/>
            <a:ext cx="735012" cy="25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76" name="35 CuadroTexto">
            <a:extLst>
              <a:ext uri="{FF2B5EF4-FFF2-40B4-BE49-F238E27FC236}">
                <a16:creationId xmlns:a16="http://schemas.microsoft.com/office/drawing/2014/main" id="{00326FA2-8858-2D43-9E44-BFBD86D0F0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1613" y="3429000"/>
            <a:ext cx="6302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2008</a:t>
            </a:r>
          </a:p>
        </p:txBody>
      </p:sp>
      <p:sp>
        <p:nvSpPr>
          <p:cNvPr id="21577" name="140 CuadroTexto">
            <a:extLst>
              <a:ext uri="{FF2B5EF4-FFF2-40B4-BE49-F238E27FC236}">
                <a16:creationId xmlns:a16="http://schemas.microsoft.com/office/drawing/2014/main" id="{BD1DEEB9-4FCB-4542-BD25-6813D06B85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063" y="4043363"/>
            <a:ext cx="116998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Library Linked Data XG (May 2010)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Final Reports (Oct2011)</a:t>
            </a:r>
          </a:p>
        </p:txBody>
      </p:sp>
      <p:sp>
        <p:nvSpPr>
          <p:cNvPr id="21578" name="143 CuadroTexto">
            <a:extLst>
              <a:ext uri="{FF2B5EF4-FFF2-40B4-BE49-F238E27FC236}">
                <a16:creationId xmlns:a16="http://schemas.microsoft.com/office/drawing/2014/main" id="{22A5F2A4-CCE9-754C-81D5-77B2605295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9263" y="2798763"/>
            <a:ext cx="127317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Last </a:t>
            </a: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LOD Cloud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Cyganiak &amp; Jentzsch  (Nov2011)</a:t>
            </a:r>
          </a:p>
        </p:txBody>
      </p:sp>
      <p:sp>
        <p:nvSpPr>
          <p:cNvPr id="21579" name="145 CuadroTexto">
            <a:extLst>
              <a:ext uri="{FF2B5EF4-FFF2-40B4-BE49-F238E27FC236}">
                <a16:creationId xmlns:a16="http://schemas.microsoft.com/office/drawing/2014/main" id="{CB3321E6-1C74-734D-AA56-85FC197B7A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1900" y="2552700"/>
            <a:ext cx="127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Berners Lee, Hendler &amp; Lassila (May2001)</a:t>
            </a:r>
          </a:p>
        </p:txBody>
      </p:sp>
      <p:pic>
        <p:nvPicPr>
          <p:cNvPr id="21580" name="Picture 45" descr="foaf logo - back to welcome page">
            <a:extLst>
              <a:ext uri="{FF2B5EF4-FFF2-40B4-BE49-F238E27FC236}">
                <a16:creationId xmlns:a16="http://schemas.microsoft.com/office/drawing/2014/main" id="{D361909D-77F1-0B4F-9BB5-D0F60289E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388" y="2078038"/>
            <a:ext cx="4540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81" name="AutoShape 47" descr="data:image/jpeg;base64,/9j/4AAQSkZJRgABAQAAAQABAAD/2wCEAAkGBhQQERQSEBQVFRUVGRYVFxUYFxoXFRwZGRoYHSAZFR8dJyYiHBojHhcWHy8iIzM1LC0vGB4xNTAtNScrLCkBCQoKDgwOGQ8PGjEkHCAxKikuKiopLCw1NSwuLCksLC4tLCwsKiksLDUrLCkvLDQsLCkqKSwpLCwpKSwsLCwsKf/AABEIAHwAsAMBIgACEQEDEQH/xAAcAAEAAgMBAQEAAAAAAAAAAAAABgcEBQgDAQL/xABCEAACAQICBgcFBgMGBwAAAAABAgMAEQQFBgcSITFBEyJRYXGBkQgyQmKhFCNScoKxc5LRJDRTssHCFSYzoqOz4f/EABoBAQADAQEBAAAAAAAAAAAAAAABAgQFAwb/xAAmEQADAAIBBAICAgMAAAAAAAAAAQIDEQQSITFBBRNhkSJRMmJx/9oADAMBAAIRAxEAPwC8aUpQClKUApSlAKUpQClKUApSlAKUpQClKUApSlAKUpQClKUApSqL1x63m23wGXvshbrPMp6xPOOMjgBwJ48hzuBNtM9c2Cy5miUnETLuMcZGyp7HfgD3C5HZVVZt7QmYSk9AsMC8gF6RvMvuJ8AK1OiurZpwJcWSiHesY3Ow7T+EfXwqw8v0fw+HFooUXv2QW8ybmveMFV3fYjZXq66M3Bv9p9Yo7f5akWRe0XioyBi4Ypl5lLxP/qp9B41MGW4sd47DvFabNdD8LiQekiUMfjQbDfTcfOrvjP0yNlj6Hax8Hmg/s8lpALmF+rKO8D4h3repRXJGkOiU+WOs8LsUUgrKt1dDy2rcD3jcfpV26otaYzNPs+JIGKjF78BKo+IDkw5geI52zVLl6ZYsqlKr3WxrQXKohDBZsVILqDvEa8NtxzPHZHO2/cN8A3ul+sLB5Wt8TJ1yLrCnWlPfbkO82FU/n3tF4qQkYOGOFeTPeST/AEUeFj41EdG9EMTm8rYiZ2CM13ne7Mx5hL+8foPpVrZLoLg8IB0cKsw+OQB3+u4eQrzrIpPOsikrRtcebsdoYhvKKO3+Wtjlev8AzKIjpuhnHMMmw3kUtv8AEGrYQWFhuHYNwrAzHIMPiBaeGN+8qNryI315/d+Dz+/8GTodrwwWPZYpr4WY7gshBjY9ivuF/wAwFWLXM2l+qYxBpsCWdRvMJ3uB8h+LwO/xrc6n9bjwumBx7kxMQkUrHfGeARyfgPAE+74cPaaVeD2mlXg6ApWtzTSTC4X+84iGLueRVPkCbnyrTDWrld7fbYfU29bWqxYldKwMsz/D4oXw08Uv8ORX9bHd51n0ApSlAQrW3pccty53jNppT0MR5gsDdh+VQT42qiNW+jIxEhxEwukZ6oO8M/Hf2gcfEipT7SGaFsXhsPfdHEZLfNI1v2jHrW00MwIhwMC2sSgc+L9b9iK98E9Vd/RDN1Qiq61l6UyxSLhoWKDZDOymzG97KDyFh9ajOjGmE+HnTakd42YB0ZiwsTa4vwI41orMlXSRouulqws5zD7PBLNa/RqWt2nkPW1Uli9JsTLIZGmk2ib7mKgdwA3AVbJlUEJF7TwK6lHAZWBBB3gg8jVO5thpMnzBJICRsMJYWPNb+63bzU9o8an2r/SJ8Zhz0pvJG2yW/ECLgnv4jyrX618AGw0ctt8b7N/lcf1VaplSuOpEovHC6XQvlwzE7oui6YjmLC5XxBBXxrmTAxS57mbPMT96xkkI+GMfCvgNlR5V6w6xpFydsq2NzPtCXa4IWDFNm3aDvvzqV6lsuAhnn5s4jHgoufUsP5a5110zsi66Z2WHhMIkKLHGoVEAVVHAAV7WqK6xtJHwOE2od0kjCNW/DuJLDvsN3jVM4bSnFRyCVcRLtg3uXJB8QdxHcazzjdLZmnG6WzpCgFazRnN/teFhnIsXW7AcAwJBt3XBqmtNtNZ8RiZFWR0ijZkRFYqLKbbTW4k2vvqsw6eiJh09F8VUWtrREROMZCLLIdmUDgHPBvBt9+/xrI1UaXzSTHCTO0ilWZCxuyld5F+JUi/mKn2lmXDEYLERHnGxH5lG0PqBVluKJW8dFQaF6u8TnHSPFJGoRgHaRjtXYXBsASeB9KmR9nKe398iv/Da371r/Z9zIpmEsPwywk2+ZCCD6FvWuhqycrk5ceTpT7G9JNHNOb6nMzwX3sSiXZ37UDHpB3hdzfy3rZ6E688Vg3EOYbWIiB2STunS3efet2Nv7xXQdQfWJquhzOMvGFjxQHVkG4N8stuIP4uI+lMPPe9ZP2HP9E3ybOYcZCk+GcSRuLhh+x7COBB3is2uXtW+mk2R45oMVtLCz9HPGfgYG3SDvHO3FfKun0cEAggg7wRvBHaK6xQ5u9oeIjNEJ4NBGR5M4/cVMMjlDYaBhwMUf+QV5e0fo+Wiw+MUf9MtC/g/WU+AIYfqFaTVpnAmwgiJ68J2SPlNyp/ceVaeO9VohnzTjQg40rLCQsqjZIbcrLxG/kRc1otGtWUqzLJiioRCG2AdosRwB5AVZlK0PFLfUV2eGOwazRvE4urqVPgezvqrMXqsxKybMZjdL7nLbO75h2+F6tqlTeOb8jZpdFNGxgYOjvtMx2nbkTwsO4CtdrNlAwDA/E8YHrf9hUrqstbGcBnjwyn3PvH8SLKPEC5/UKjJqYaC8kTTLwcC02z1hMqbXdsMSPXZq1dTkgOBYcxM1/NUNR/C6OE5MUt12BnA534geOyPrXjqczwRzyYZzYTAMn50vu81J/lFcZvrl69M1c/jvHEdvKTLH0t0aXMMMYWOybhkbjZhfiOYsSD41WOG1O4sybMjRKl97htrd8q2vfxtV0Urym3K0jlTkcrSMXK8uTDQxwx+7GoUX47uZ7ybnzqttMNVMss7zYMoRISzRsdkhjvOyeBBNz3VadKiacvaIm3L2iDavtXpwDNPOytKVKqq3KqDx382PDu31MMykCwyseAjkJ8ApNZNRDWfngw+BdAevP8AdqOdviPpu/UKnbuidu6ILqTxSR5vEZHC7SSItzYFmWwXxPKum64vwMLvIixAmRmUIF97aJ3W772rr7NoZTg5VQ/fmF1Uj/EMZAI/VWT5CP5y9+TpSRTPNdeX4WYwlpJWU7LNEoZFI4i5I2rd1S3Is+hx0Kz4Zw8bbrjcQRxVgd4YdhrjqRCpIYEEbiDuII5Hvq8fZzglEeLc36EtEFvwLgPtbPgCl/LspyOJGPH1J90Qq2zE9oPRUKYsfGLFj0MveQLox77Bl8lqd6kNITi8rjVzd8OxgJPGygFf+1gP0181yYYPk+Jv8PRuPESL/Wof7NGJP9uj5fcOP/KD/t9K18G3WLT9diK8lw6QZJHjcNLhphdJVKntHYw7wbEeFcrT4fEZDmDRyDrJuI4JJGeBXuNrjsI7jXXNRjTvV/h83h2JhsyLfo5gOshPL5lPNf2O+tyentFSBZNnUWLjEsLXHMfEp7GHI1n1UefaHZjkcxchlX4Z47tEw+bs/K1Z2Xa2pFAGIhV/mQ7B9DcVsjkJ/wCRXRZ1KgR1uQ23QSX/ADKK0ua61J5AVgRYQfi99/IncPSrvNC9kaJxpXpbHgYzvDSkdSP/AHN2L+9Vbo9hvt2OUYhr7bF2vxYjfsjxtbwrFxOUYp16eSOVg598gkk9p5+dSHV/ozKcQuIkRkSO5BYWLMQRYA8t971gz5+pN7NvFwVWaZc+1+if59nK4OBpWF7WCqN1yeA7h/SqVbHETdNH9221trs/Cb3Gz4Vb2mmSti8KUj99SHUdpF93oTVTpkWIZ+jEMm1e1tkj1rJx+nTfs6fy/wBlZJnX8fXb2XXoPp1HmEYRyFxCjrJw2rfFH2jtHKpXVBZnoNisIFlju9gCTHfaRvLfYfiH0raZNrdxUICzqs4HNurJ5kcfMXo4Vd4Pns/EyYq1S0XTSq3TXZDbfhpQe51I/YVrsy11SMCMPAqfM7Fz6Cwqv10Zvqr+iy85zqLCRGWdwqjh+Jj+FRzNUpjcTiM+zBUiU3Y7EafCic2Y9g94n/5WujmnzXFxxzTDblYIrSNsxrflu3KO4Cuk9A9X0GUxbMfXle3STEWZvlUfCg7PW9Uy5Z46/wBmasWLXc+aKatcFl2w8UQaZVAMzXZybb2UEkJff7tuNSqlK4tXVvdPZpIxnOrTLsZKZp8MpkJuzKzptHtcIQGPed9b/AZfHh41igRY41FlRRZRWRSjumtN9gQDXjmQiymRCd8zxxqPPaP0Q1o/Zry8rBjJyNzvFGD/AA1Zj/7BUK1yaY/8Rxq4fDnbigJRdnftysQGK248Ao8DbjV76utGP+HZfBh298Dbk/iPvbxt7v6a73DxvHiW/L7nnT7klpSlayp+XjDAhgCDuIIuD41Ec31R5ZiSWfCojHnEWi+ikL9KmFKA5Q1saGpleP6KAMIXRZI9o7R5hhfn1gfUVMdG8mwnRRzQQoCyhto9ZgeYu17EG43VOddmhBzDBdLCt58Nd1AG9kPvoO07gw/LbnVMavdKhCfs0xsjG6MeCseR7Af38a8M8tz2On8Zlx48urS7+36ZZtKUrnn14pelKAVVGsrEo2LCIFBRQGIABLHfv7bC1T/SbSNMFEXNi5uI05k9p+UczUU1T6IPmuYiaYFoYmE0zHgzXuqfqI3jsBrVx4e+o4Py/InpWFefLLL0e1D4FsLA2JSXpjGjSWkKjbIBItyte3lUmynVFleGIZMKjsOcpaX6MSv0qY0rafNlA65tU7Qu2PwKXibrTRIPcPORAPgPEgcDv4cPurrXh0arhszLECypiANogdkw4n8w39o51fpFVfptqIw2MZpsIww0puSALwse9R7p713d1eWXDOVaolPROsuzWLEoJMPIkqH4kYMPpwrKvXM+N1S5vgXJiidrcJMPJe/gAQ/qK8v+YD1L5n2WvP8AvXNr4577UW6jpDNM6gwqGTEypEo5uwHoOJPhVJax9dhxKvhcu2kia6vOeq7jmEHFVPad57q0eX6ns2xr7U0ZjvxkxEm/06zn0q2tB9SGFwDLNOftM43gsLRKe1F5kdreIArRh4MQ913ZDoi+pXVSyMmY45NkjrYeJhvvylccvlHn2VeFKVvKilKUApSlAKo/WzqXZ2fG5aly12lw68b83iHO/Er6dlXhSgOSsh09mwn3U6mRF6tm3SLblc9nYfpU0wen+DkAvIUPY6kfUXH1q2dKtWuBzK7YiECT/FTqSeZHvfqvVc5l7NS3Jw2MIHJZIrn+ZSP2rxrDNdzpYPks+FdO9r8mJLplg1FziEPhdj9BUezjWgigrhULt+NxZR3gcT52rf4f2apifvMZGB2rEzH0JFS3INQGAw5DTmTEsOTnYj/lXefAk1VceUemT5bPa0tL/hTui+hmNz3Ebe/YuBJiHH3ajsXtPYq+duNdM6LaLw5bhkw2GWyrvLH3nY8Xc8yf6DgK2WFwqRIscSqiKLKqgKoHYANwFetaPBym3T2/IpSlCBSlKAUpSgFKUoBSlKAUpSgFKUoBSlKAUpSgFKUoBSlKAUpSgFKUoBSlKAUpSgFKUoD/2Q==">
            <a:extLst>
              <a:ext uri="{FF2B5EF4-FFF2-40B4-BE49-F238E27FC236}">
                <a16:creationId xmlns:a16="http://schemas.microsoft.com/office/drawing/2014/main" id="{3773C815-50BD-0147-9A5B-53B8A44CC1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" y="-576263"/>
            <a:ext cx="1676400" cy="1181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82" name="152 CuadroTexto">
            <a:extLst>
              <a:ext uri="{FF2B5EF4-FFF2-40B4-BE49-F238E27FC236}">
                <a16:creationId xmlns:a16="http://schemas.microsoft.com/office/drawing/2014/main" id="{39C0338A-72DE-4245-BEE7-59C49769DF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8325" y="2249488"/>
            <a:ext cx="1273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FOAF </a:t>
            </a: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Voc. Spec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(May2005)</a:t>
            </a:r>
          </a:p>
        </p:txBody>
      </p:sp>
      <p:sp>
        <p:nvSpPr>
          <p:cNvPr id="21583" name="160 CuadroTexto">
            <a:extLst>
              <a:ext uri="{FF2B5EF4-FFF2-40B4-BE49-F238E27FC236}">
                <a16:creationId xmlns:a16="http://schemas.microsoft.com/office/drawing/2014/main" id="{F6FC3615-6A58-B54C-BE5F-320DFB35DE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9600" y="2027238"/>
            <a:ext cx="11620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FOAF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(Early 2000)</a:t>
            </a: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endParaRPr lang="es-ES" altLang="en-US" sz="900" b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84" name="82 CuadroTexto">
            <a:extLst>
              <a:ext uri="{FF2B5EF4-FFF2-40B4-BE49-F238E27FC236}">
                <a16:creationId xmlns:a16="http://schemas.microsoft.com/office/drawing/2014/main" id="{3B806326-D392-2D4F-B379-B5B6E51688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125" y="4908550"/>
            <a:ext cx="12731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MCF</a:t>
            </a: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Meta Content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Framework–Jun97</a:t>
            </a:r>
          </a:p>
        </p:txBody>
      </p:sp>
      <p:cxnSp>
        <p:nvCxnSpPr>
          <p:cNvPr id="84" name="83 Conector recto">
            <a:extLst>
              <a:ext uri="{FF2B5EF4-FFF2-40B4-BE49-F238E27FC236}">
                <a16:creationId xmlns:a16="http://schemas.microsoft.com/office/drawing/2014/main" id="{44A63F32-65E8-2142-BC86-AF2630741AC5}"/>
              </a:ext>
            </a:extLst>
          </p:cNvPr>
          <p:cNvCxnSpPr/>
          <p:nvPr/>
        </p:nvCxnSpPr>
        <p:spPr>
          <a:xfrm flipV="1">
            <a:off x="431800" y="4598988"/>
            <a:ext cx="0" cy="254000"/>
          </a:xfrm>
          <a:prstGeom prst="line">
            <a:avLst/>
          </a:prstGeom>
          <a:ln w="25400">
            <a:solidFill>
              <a:srgbClr val="92D050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86" name="104 CuadroTexto">
            <a:extLst>
              <a:ext uri="{FF2B5EF4-FFF2-40B4-BE49-F238E27FC236}">
                <a16:creationId xmlns:a16="http://schemas.microsoft.com/office/drawing/2014/main" id="{44ECA975-5F94-3344-844B-BE5F4D9721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700" y="3870325"/>
            <a:ext cx="127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RDFS (RDF Schema)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1st Draft –1998</a:t>
            </a:r>
          </a:p>
        </p:txBody>
      </p:sp>
      <p:pic>
        <p:nvPicPr>
          <p:cNvPr id="21587" name="Picture 3">
            <a:extLst>
              <a:ext uri="{FF2B5EF4-FFF2-40B4-BE49-F238E27FC236}">
                <a16:creationId xmlns:a16="http://schemas.microsoft.com/office/drawing/2014/main" id="{CDB2FF40-5484-224C-94BC-B043CCE6B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063" y="2619375"/>
            <a:ext cx="312737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88" name="111 CuadroTexto">
            <a:extLst>
              <a:ext uri="{FF2B5EF4-FFF2-40B4-BE49-F238E27FC236}">
                <a16:creationId xmlns:a16="http://schemas.microsoft.com/office/drawing/2014/main" id="{30225D8C-1225-6940-B3E3-F552530F8B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9550" y="2879725"/>
            <a:ext cx="12731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DCMES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(ISO-2003)</a:t>
            </a:r>
          </a:p>
        </p:txBody>
      </p:sp>
      <p:sp>
        <p:nvSpPr>
          <p:cNvPr id="21589" name="1 Rectángulo">
            <a:extLst>
              <a:ext uri="{FF2B5EF4-FFF2-40B4-BE49-F238E27FC236}">
                <a16:creationId xmlns:a16="http://schemas.microsoft.com/office/drawing/2014/main" id="{E323AD98-65EC-CA42-872F-1699AD9DD0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2830513"/>
            <a:ext cx="1112838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DCMI </a:t>
            </a:r>
            <a:r>
              <a:rPr lang="es-ES" altLang="en-US" sz="900" i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Singapore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i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Framework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(Aug2007)</a:t>
            </a:r>
            <a:endParaRPr lang="es-ES" altLang="en-US" sz="900" i="1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90" name="91 CuadroTexto">
            <a:extLst>
              <a:ext uri="{FF2B5EF4-FFF2-40B4-BE49-F238E27FC236}">
                <a16:creationId xmlns:a16="http://schemas.microsoft.com/office/drawing/2014/main" id="{F153E2DC-0FE0-5D4F-9D57-79B2C424FE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9050" y="3779838"/>
            <a:ext cx="8112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 dirty="0">
                <a:latin typeface="Arial" panose="020B0604020202020204" pitchFamily="34" charset="0"/>
                <a:ea typeface="ＭＳ Ｐゴシック" panose="020B0600070205080204" pitchFamily="34" charset="-128"/>
              </a:rPr>
              <a:t>PICS </a:t>
            </a: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W3C-REC–Oct96</a:t>
            </a:r>
          </a:p>
        </p:txBody>
      </p:sp>
      <p:sp>
        <p:nvSpPr>
          <p:cNvPr id="21591" name="2 Rectángulo">
            <a:extLst>
              <a:ext uri="{FF2B5EF4-FFF2-40B4-BE49-F238E27FC236}">
                <a16:creationId xmlns:a16="http://schemas.microsoft.com/office/drawing/2014/main" id="{8373CB96-5AA3-B444-882E-6889F864D6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1275" y="3879850"/>
            <a:ext cx="11938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RDFS Vocabulary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Description Language</a:t>
            </a:r>
          </a:p>
        </p:txBody>
      </p:sp>
      <p:pic>
        <p:nvPicPr>
          <p:cNvPr id="21592" name="Picture 2">
            <a:hlinkClick r:id="rId22"/>
            <a:extLst>
              <a:ext uri="{FF2B5EF4-FFF2-40B4-BE49-F238E27FC236}">
                <a16:creationId xmlns:a16="http://schemas.microsoft.com/office/drawing/2014/main" id="{9CFCFF1B-43D6-3542-9004-A6375F4C1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650875"/>
            <a:ext cx="1266825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3 Elipse">
            <a:extLst>
              <a:ext uri="{FF2B5EF4-FFF2-40B4-BE49-F238E27FC236}">
                <a16:creationId xmlns:a16="http://schemas.microsoft.com/office/drawing/2014/main" id="{5FFD1610-DF0F-6A42-AE02-BDEE09746EDA}"/>
              </a:ext>
            </a:extLst>
          </p:cNvPr>
          <p:cNvSpPr/>
          <p:nvPr/>
        </p:nvSpPr>
        <p:spPr>
          <a:xfrm>
            <a:off x="161925" y="998538"/>
            <a:ext cx="269875" cy="260350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ES" dirty="0"/>
          </a:p>
        </p:txBody>
      </p:sp>
      <p:sp>
        <p:nvSpPr>
          <p:cNvPr id="21594" name="92 CuadroTexto">
            <a:extLst>
              <a:ext uri="{FF2B5EF4-FFF2-40B4-BE49-F238E27FC236}">
                <a16:creationId xmlns:a16="http://schemas.microsoft.com/office/drawing/2014/main" id="{EBD909D5-CA60-F348-B739-3C782A5F16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1719263"/>
            <a:ext cx="10033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March, </a:t>
            </a:r>
            <a:r>
              <a:rPr lang="es-ES" altLang="en-US" sz="9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1989</a:t>
            </a:r>
          </a:p>
        </p:txBody>
      </p:sp>
      <p:pic>
        <p:nvPicPr>
          <p:cNvPr id="21595" name="Picture 48">
            <a:extLst>
              <a:ext uri="{FF2B5EF4-FFF2-40B4-BE49-F238E27FC236}">
                <a16:creationId xmlns:a16="http://schemas.microsoft.com/office/drawing/2014/main" id="{C4ABD66E-A8A9-4046-BFBC-CF877FC0C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963" y="1560513"/>
            <a:ext cx="901700" cy="776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5 Llamada de nube">
            <a:extLst>
              <a:ext uri="{FF2B5EF4-FFF2-40B4-BE49-F238E27FC236}">
                <a16:creationId xmlns:a16="http://schemas.microsoft.com/office/drawing/2014/main" id="{E28DB030-4020-D449-A8C5-9E51729FC8AB}"/>
              </a:ext>
            </a:extLst>
          </p:cNvPr>
          <p:cNvSpPr/>
          <p:nvPr/>
        </p:nvSpPr>
        <p:spPr>
          <a:xfrm>
            <a:off x="-19050" y="504825"/>
            <a:ext cx="1620838" cy="1576388"/>
          </a:xfrm>
          <a:prstGeom prst="cloudCallout">
            <a:avLst>
              <a:gd name="adj1" fmla="val 54001"/>
              <a:gd name="adj2" fmla="val 82828"/>
            </a:avLst>
          </a:prstGeom>
          <a:noFill/>
          <a:ln w="6350">
            <a:solidFill>
              <a:schemeClr val="tx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ES" dirty="0"/>
          </a:p>
        </p:txBody>
      </p:sp>
      <p:sp>
        <p:nvSpPr>
          <p:cNvPr id="21597" name="93 CuadroTexto">
            <a:extLst>
              <a:ext uri="{FF2B5EF4-FFF2-40B4-BE49-F238E27FC236}">
                <a16:creationId xmlns:a16="http://schemas.microsoft.com/office/drawing/2014/main" id="{B92C6E73-4102-9942-AA3B-EC0FAFE721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8963" y="3870325"/>
            <a:ext cx="127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RDFS (RDF Schema)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W3C-CR, March1998</a:t>
            </a:r>
          </a:p>
        </p:txBody>
      </p:sp>
      <p:sp>
        <p:nvSpPr>
          <p:cNvPr id="21598" name="TextBox 16">
            <a:extLst>
              <a:ext uri="{FF2B5EF4-FFF2-40B4-BE49-F238E27FC236}">
                <a16:creationId xmlns:a16="http://schemas.microsoft.com/office/drawing/2014/main" id="{FCE2D5CC-73D7-F94A-9A3F-17CC9CC714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4425" y="358775"/>
            <a:ext cx="19780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/>
              <a:t>(E. Mendez, 2012)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B3453A-3D4A-D54B-903E-1483A7732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401637"/>
            <a:ext cx="82296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600" dirty="0">
                <a:effectLst>
                  <a:outerShdw blurRad="38100" dist="38100" dir="2700000" algn="tl">
                    <a:srgbClr val="C0C0C0"/>
                  </a:outerShdw>
                </a:effectLst>
                <a:latin typeface="Tw Cen MT" panose="020B0602020104020603" pitchFamily="34" charset="77"/>
                <a:ea typeface="ＭＳ Ｐゴシック" pitchFamily="34" charset="-128"/>
              </a:rPr>
              <a:t>Linked Data based on RDF data model</a:t>
            </a:r>
          </a:p>
        </p:txBody>
      </p:sp>
      <p:sp>
        <p:nvSpPr>
          <p:cNvPr id="22530" name="Content Placeholder 4">
            <a:extLst>
              <a:ext uri="{FF2B5EF4-FFF2-40B4-BE49-F238E27FC236}">
                <a16:creationId xmlns:a16="http://schemas.microsoft.com/office/drawing/2014/main" id="{283EA0FD-9F09-C048-99B0-38932E920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5275" lvl="1" indent="0" eaLnBrk="1" hangingPunct="1">
              <a:buFont typeface="Wingdings" pitchFamily="2" charset="2"/>
              <a:buNone/>
            </a:pP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Is similar to Entity-Relationship or Class diagrams, statements about resource in subject-predicate object expressions called </a:t>
            </a:r>
            <a:r>
              <a:rPr lang="ja-JP" altLang="en-US" sz="24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“</a:t>
            </a:r>
            <a:r>
              <a:rPr lang="en-US" altLang="ja-JP" sz="2400" dirty="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triples</a:t>
            </a:r>
            <a:r>
              <a:rPr lang="ja-JP" altLang="en-US" sz="24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”</a:t>
            </a:r>
            <a:r>
              <a:rPr lang="en-US" altLang="ja-JP" sz="2400" dirty="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.</a:t>
            </a: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2400" dirty="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algn="ctr" eaLnBrk="1" hangingPunct="1">
              <a:buFont typeface="Wingdings" pitchFamily="2" charset="2"/>
              <a:buNone/>
            </a:pP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subject= resource</a:t>
            </a: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2400" dirty="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>
              <a:buFont typeface="Wingdings" pitchFamily="2" charset="2"/>
              <a:buNone/>
            </a:pP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predicate=traits or aspects of the resource and expresses a relationship between the subject and the object</a:t>
            </a:r>
            <a:r>
              <a:rPr lang="en-US" altLang="en-US" sz="28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.</a:t>
            </a: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2800" dirty="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2800" dirty="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>
              <a:buFont typeface="Wingdings" pitchFamily="2" charset="2"/>
              <a:buNone/>
            </a:pPr>
            <a:r>
              <a:rPr lang="en-US" altLang="en-US" sz="18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  <a:hlinkClick r:id="rId3"/>
              </a:rPr>
              <a:t>http://www.w3.org/TR/rdf-concepts/</a:t>
            </a:r>
            <a:endParaRPr lang="en-US" altLang="en-US" sz="1800" dirty="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1800" dirty="0">
              <a:latin typeface="Calibri" panose="020F0502020204030204" pitchFamily="34" charset="0"/>
              <a:ea typeface="ＭＳ Ｐゴシック" panose="020B0600070205080204" pitchFamily="34" charset="-128"/>
              <a:cs typeface="Tw Cen MT" panose="020B0602020104020603" pitchFamily="34" charset="77"/>
            </a:endParaRPr>
          </a:p>
        </p:txBody>
      </p:sp>
      <p:pic>
        <p:nvPicPr>
          <p:cNvPr id="22531" name="Picture 2">
            <a:extLst>
              <a:ext uri="{FF2B5EF4-FFF2-40B4-BE49-F238E27FC236}">
                <a16:creationId xmlns:a16="http://schemas.microsoft.com/office/drawing/2014/main" id="{08195903-7FA7-8B4C-9BDC-3DFAC28035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113" y="5037138"/>
            <a:ext cx="3771900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115366-A43C-2C49-BA69-EB6B44766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4800" b="1" dirty="0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w Cen MT" panose="020B0602020104020603" pitchFamily="34" charset="77"/>
                <a:ea typeface="ＭＳ Ｐゴシック" pitchFamily="34" charset="-128"/>
              </a:rPr>
              <a:t>The sky </a:t>
            </a:r>
            <a:r>
              <a:rPr lang="en-US" sz="4800" b="1" dirty="0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w Cen MT" panose="020B0602020104020603" pitchFamily="34" charset="77"/>
                <a:ea typeface="ＭＳ Ｐゴシック" pitchFamily="34" charset="-128"/>
              </a:rPr>
              <a:t>has the color </a:t>
            </a:r>
            <a:r>
              <a:rPr lang="en-US" sz="4800" b="1" dirty="0">
                <a:solidFill>
                  <a:srgbClr val="00B0F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w Cen MT" panose="020B0602020104020603" pitchFamily="34" charset="77"/>
                <a:ea typeface="ＭＳ Ｐゴシック" pitchFamily="34" charset="-128"/>
              </a:rPr>
              <a:t>blue</a:t>
            </a:r>
          </a:p>
        </p:txBody>
      </p:sp>
      <p:sp>
        <p:nvSpPr>
          <p:cNvPr id="24578" name="Content Placeholder 4">
            <a:extLst>
              <a:ext uri="{FF2B5EF4-FFF2-40B4-BE49-F238E27FC236}">
                <a16:creationId xmlns:a16="http://schemas.microsoft.com/office/drawing/2014/main" id="{B2B39AB3-1B62-4C42-9553-4B9FE678C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3200" dirty="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>
              <a:buFont typeface="Wingdings" pitchFamily="2" charset="2"/>
              <a:buNone/>
            </a:pPr>
            <a:r>
              <a:rPr lang="en-US" altLang="en-US" sz="32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RDF triple:</a:t>
            </a: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3200" dirty="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/>
            <a:r>
              <a:rPr lang="en-US" altLang="en-US" sz="3200" dirty="0">
                <a:solidFill>
                  <a:srgbClr val="FF000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A subject </a:t>
            </a:r>
            <a:r>
              <a:rPr lang="en-US" altLang="en-US" sz="32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denoting 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“</a:t>
            </a:r>
            <a:r>
              <a:rPr lang="en-US" altLang="ja-JP" sz="3200" dirty="0">
                <a:solidFill>
                  <a:srgbClr val="FF0000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the sky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”</a:t>
            </a:r>
            <a:endParaRPr lang="en-US" altLang="ja-JP" sz="3200" dirty="0">
              <a:latin typeface="Tw Cen MT" panose="020B0602020104020603" pitchFamily="34" charset="77"/>
              <a:ea typeface="Tw Cen MT" panose="020B0602020104020603" pitchFamily="34" charset="77"/>
              <a:cs typeface="Tw Cen MT" panose="020B0602020104020603" pitchFamily="34" charset="77"/>
            </a:endParaRPr>
          </a:p>
          <a:p>
            <a:pPr marL="295275" lvl="1" indent="0" eaLnBrk="1" hangingPunct="1"/>
            <a:r>
              <a:rPr lang="en-US" altLang="en-US" sz="3200" dirty="0">
                <a:solidFill>
                  <a:srgbClr val="7030A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A predicate </a:t>
            </a:r>
            <a:r>
              <a:rPr lang="en-US" altLang="en-US" sz="32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denoting 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“</a:t>
            </a:r>
            <a:r>
              <a:rPr lang="en-US" altLang="ja-JP" sz="3200" dirty="0">
                <a:solidFill>
                  <a:srgbClr val="7030A0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has the color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”</a:t>
            </a:r>
            <a:endParaRPr lang="en-US" altLang="ja-JP" sz="3200" dirty="0">
              <a:latin typeface="Tw Cen MT" panose="020B0602020104020603" pitchFamily="34" charset="77"/>
              <a:ea typeface="Tw Cen MT" panose="020B0602020104020603" pitchFamily="34" charset="77"/>
              <a:cs typeface="Tw Cen MT" panose="020B0602020104020603" pitchFamily="34" charset="77"/>
            </a:endParaRPr>
          </a:p>
          <a:p>
            <a:pPr marL="295275" lvl="1" indent="0" eaLnBrk="1" hangingPunct="1"/>
            <a:r>
              <a:rPr lang="en-US" altLang="en-US" sz="3200" dirty="0">
                <a:solidFill>
                  <a:srgbClr val="00B0F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An object </a:t>
            </a:r>
            <a:r>
              <a:rPr lang="en-US" altLang="en-US" sz="32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denoting 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“</a:t>
            </a:r>
            <a:r>
              <a:rPr lang="en-US" altLang="ja-JP" sz="3200" dirty="0">
                <a:solidFill>
                  <a:srgbClr val="00B0F0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blue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”</a:t>
            </a:r>
            <a:endParaRPr lang="en-US" altLang="en-US" sz="3200" dirty="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FD4F98-38B1-624A-9E15-1CA0D83BE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46" y="152400"/>
            <a:ext cx="8229600" cy="990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>
                <a:effectLst>
                  <a:outerShdw blurRad="38100" dist="38100" dir="2700000" algn="tl">
                    <a:srgbClr val="C0C0C0"/>
                  </a:outerShdw>
                </a:effectLst>
                <a:latin typeface="Tw Cen MT" panose="020B0602020104020603" pitchFamily="34" charset="77"/>
                <a:ea typeface="ＭＳ Ｐゴシック" pitchFamily="34" charset="-128"/>
              </a:rPr>
              <a:t>Example of RDF</a:t>
            </a:r>
          </a:p>
        </p:txBody>
      </p:sp>
      <p:sp>
        <p:nvSpPr>
          <p:cNvPr id="28674" name="Content Placeholder 4">
            <a:extLst>
              <a:ext uri="{FF2B5EF4-FFF2-40B4-BE49-F238E27FC236}">
                <a16:creationId xmlns:a16="http://schemas.microsoft.com/office/drawing/2014/main" id="{6345E872-9E44-EA4E-9D88-E4B5E1814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147" y="838200"/>
            <a:ext cx="5655469" cy="4876800"/>
          </a:xfrm>
        </p:spPr>
        <p:txBody>
          <a:bodyPr/>
          <a:lstStyle/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&lt;rdf:RDF xmlns:rdf="</a:t>
            </a: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  <a:hlinkClick r:id="rId3"/>
              </a:rPr>
              <a:t>http://www.w3.org/1999/02/22-rdf-syntax-ns#</a:t>
            </a: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"</a:t>
            </a:r>
          </a:p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xmlns:dc="http://purl.org/dc/elements/1.1/"&gt;</a:t>
            </a:r>
          </a:p>
          <a:p>
            <a:pPr marL="20638" indent="0" eaLnBrk="1" hangingPunct="1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&lt;</a:t>
            </a:r>
            <a:r>
              <a:rPr lang="en-US" altLang="en-US" sz="2400" dirty="0">
                <a:solidFill>
                  <a:srgbClr val="FF930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rdf:Description </a:t>
            </a: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rdf:about=</a:t>
            </a:r>
            <a:r>
              <a:rPr lang="en-US" altLang="en-US" sz="2400" dirty="0">
                <a:solidFill>
                  <a:srgbClr val="FF000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”https://www.sciencemag.org/news/2020/07/during-pandemic-students-do-field-and-lab-work-without-leaving-home”</a:t>
            </a: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&gt;</a:t>
            </a:r>
            <a:endParaRPr lang="en-US" altLang="en-US" sz="2400" dirty="0">
              <a:solidFill>
                <a:srgbClr val="FF0000"/>
              </a:solidFill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0638" indent="0" eaLnBrk="1" hangingPunct="1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&lt;</a:t>
            </a:r>
            <a:r>
              <a:rPr lang="en-US" altLang="en-US" sz="2400" dirty="0">
                <a:solidFill>
                  <a:srgbClr val="7030A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dc:title</a:t>
            </a: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&gt;</a:t>
            </a:r>
            <a:r>
              <a:rPr lang="en-US" altLang="en-US" sz="2400" dirty="0">
                <a:solidFill>
                  <a:srgbClr val="00B0F0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During the pandemic, students do field...</a:t>
            </a:r>
          </a:p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400" dirty="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&lt;/</a:t>
            </a:r>
            <a:r>
              <a:rPr lang="en-US" altLang="en-US" sz="2400" dirty="0">
                <a:solidFill>
                  <a:srgbClr val="7030A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dc:title</a:t>
            </a: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&gt;</a:t>
            </a:r>
          </a:p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  &lt;</a:t>
            </a:r>
            <a:r>
              <a:rPr lang="en-US" altLang="en-US" sz="2400" dirty="0">
                <a:solidFill>
                  <a:srgbClr val="FF930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/rdf:Description</a:t>
            </a: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&gt;</a:t>
            </a:r>
          </a:p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&lt;/</a:t>
            </a:r>
            <a:r>
              <a:rPr lang="en-US" altLang="en-US" sz="2400" dirty="0" err="1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rdf</a:t>
            </a:r>
            <a:r>
              <a:rPr lang="en-US" altLang="en-US" sz="2400" dirty="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&gt;</a:t>
            </a:r>
          </a:p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1200" dirty="0">
                <a:solidFill>
                  <a:srgbClr val="FF000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  <a:hlinkClick r:id="rId4"/>
              </a:rPr>
              <a:t>https://www.sciencemag.org/news/2020/07/during-pandemic-students-do-field-and-lab-work-without-leaving-home</a:t>
            </a:r>
            <a:r>
              <a:rPr lang="en-US" altLang="en-US" sz="2400" dirty="0">
                <a:latin typeface="Calibri" panose="020F0502020204030204" pitchFamily="34" charset="0"/>
                <a:ea typeface="ＭＳ Ｐゴシック" panose="020B0600070205080204" pitchFamily="34" charset="-128"/>
                <a:cs typeface="Tw Cen MT" panose="020B0602020104020603" pitchFamily="34" charset="77"/>
              </a:rPr>
              <a:t>		</a:t>
            </a:r>
            <a:r>
              <a:rPr lang="en-US" altLang="en-US" sz="1600" dirty="0">
                <a:latin typeface="Calibri" panose="020F0502020204030204" pitchFamily="34" charset="0"/>
                <a:ea typeface="ＭＳ Ｐゴシック" panose="020B0600070205080204" pitchFamily="34" charset="-128"/>
                <a:cs typeface="Tw Cen MT" panose="020B0602020104020603" pitchFamily="34" charset="77"/>
              </a:rPr>
              <a:t>			</a:t>
            </a:r>
            <a:endParaRPr lang="en-US" altLang="en-US" dirty="0">
              <a:latin typeface="Calibri" panose="020F0502020204030204" pitchFamily="34" charset="0"/>
              <a:ea typeface="ＭＳ Ｐゴシック" panose="020B0600070205080204" pitchFamily="34" charset="-128"/>
              <a:cs typeface="Tw Cen MT" panose="020B0602020104020603" pitchFamily="34" charset="77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90968BC-3DBA-1044-B000-B048D36046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7002308"/>
              </p:ext>
            </p:extLst>
          </p:nvPr>
        </p:nvGraphicFramePr>
        <p:xfrm>
          <a:off x="6477000" y="1752600"/>
          <a:ext cx="2527956" cy="2351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0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49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87319">
                <a:tc>
                  <a:txBody>
                    <a:bodyPr/>
                    <a:lstStyle/>
                    <a:p>
                      <a:endParaRPr lang="en-US" sz="1800" b="0" dirty="0"/>
                    </a:p>
                  </a:txBody>
                  <a:tcPr marL="91453" marR="91453" marT="45668" marB="45668">
                    <a:lnR w="12700" cmpd="sng">
                      <a:noFill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>
                          <a:solidFill>
                            <a:schemeClr val="tx1"/>
                          </a:solidFill>
                        </a:rPr>
                        <a:t>subject</a:t>
                      </a:r>
                    </a:p>
                  </a:txBody>
                  <a:tcPr marL="91453" marR="91453" marT="45668" marB="4566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4193">
                <a:tc>
                  <a:txBody>
                    <a:bodyPr/>
                    <a:lstStyle/>
                    <a:p>
                      <a:endParaRPr lang="en-US" sz="1800" b="0" dirty="0"/>
                    </a:p>
                  </a:txBody>
                  <a:tcPr marL="91453" marR="91453" marT="45668" marB="45668">
                    <a:lnR w="12700" cmpd="sng">
                      <a:noFill/>
                    </a:ln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predicate</a:t>
                      </a:r>
                    </a:p>
                  </a:txBody>
                  <a:tcPr marL="91453" marR="91453" marT="45668" marB="45668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0104">
                <a:tc>
                  <a:txBody>
                    <a:bodyPr/>
                    <a:lstStyle/>
                    <a:p>
                      <a:endParaRPr lang="en-US" sz="1800" b="0" dirty="0"/>
                    </a:p>
                  </a:txBody>
                  <a:tcPr marL="91453" marR="91453" marT="45668" marB="45668">
                    <a:lnR w="12700" cmpd="sng">
                      <a:noFill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object</a:t>
                      </a:r>
                    </a:p>
                  </a:txBody>
                  <a:tcPr marL="91453" marR="91453" marT="45668" marB="4566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A26A2-C902-DE43-9B2F-B48EB5D90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238" y="246063"/>
            <a:ext cx="8229600" cy="3746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>
                <a:hlinkClick r:id="rId2"/>
              </a:rPr>
              <a:t>https://lod-cloud.net/</a:t>
            </a:r>
            <a:endParaRPr lang="en-US" dirty="0"/>
          </a:p>
        </p:txBody>
      </p:sp>
      <p:pic>
        <p:nvPicPr>
          <p:cNvPr id="31746" name="Content Placeholder 3">
            <a:extLst>
              <a:ext uri="{FF2B5EF4-FFF2-40B4-BE49-F238E27FC236}">
                <a16:creationId xmlns:a16="http://schemas.microsoft.com/office/drawing/2014/main" id="{50E1E5E9-A117-9046-B9D1-292FF157D43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85913" y="1600200"/>
            <a:ext cx="5972175" cy="4525963"/>
          </a:xfrm>
        </p:spPr>
      </p:pic>
      <p:pic>
        <p:nvPicPr>
          <p:cNvPr id="31747" name="Picture 4">
            <a:extLst>
              <a:ext uri="{FF2B5EF4-FFF2-40B4-BE49-F238E27FC236}">
                <a16:creationId xmlns:a16="http://schemas.microsoft.com/office/drawing/2014/main" id="{3E79095B-CD36-2841-B8EE-D01900A86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0" y="1130300"/>
            <a:ext cx="5740400" cy="488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8" name="Picture 5">
            <a:extLst>
              <a:ext uri="{FF2B5EF4-FFF2-40B4-BE49-F238E27FC236}">
                <a16:creationId xmlns:a16="http://schemas.microsoft.com/office/drawing/2014/main" id="{0BA6275F-1FF7-0D43-B2F3-6F82962A05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3800" y="1828800"/>
            <a:ext cx="4813300" cy="379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9" name="Picture 6">
            <a:extLst>
              <a:ext uri="{FF2B5EF4-FFF2-40B4-BE49-F238E27FC236}">
                <a16:creationId xmlns:a16="http://schemas.microsoft.com/office/drawing/2014/main" id="{8C58B440-1540-8B42-B8BD-A56BA999E41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925" y="838200"/>
            <a:ext cx="8312150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1BC27-DE8B-B543-86D1-A66CB7056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34818" name="Content Placeholder 2">
            <a:extLst>
              <a:ext uri="{FF2B5EF4-FFF2-40B4-BE49-F238E27FC236}">
                <a16:creationId xmlns:a16="http://schemas.microsoft.com/office/drawing/2014/main" id="{6C89358E-2BAC-BD41-BB69-F4549C74D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 dirty="0">
              <a:latin typeface="Tw Cen MT" panose="020B0602020104020603" pitchFamily="34" charset="77"/>
              <a:ea typeface="Tw Cen MT" panose="020B0602020104020603" pitchFamily="34" charset="77"/>
              <a:cs typeface="Tw Cen MT" panose="020B0602020104020603" pitchFamily="34" charset="77"/>
            </a:endParaRPr>
          </a:p>
        </p:txBody>
      </p:sp>
      <p:pic>
        <p:nvPicPr>
          <p:cNvPr id="34819" name="Picture 3">
            <a:extLst>
              <a:ext uri="{FF2B5EF4-FFF2-40B4-BE49-F238E27FC236}">
                <a16:creationId xmlns:a16="http://schemas.microsoft.com/office/drawing/2014/main" id="{F9F2FE56-6031-C440-B57C-DBD09FCBC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71475"/>
            <a:ext cx="8382000" cy="635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0" name="Title 1">
            <a:extLst>
              <a:ext uri="{FF2B5EF4-FFF2-40B4-BE49-F238E27FC236}">
                <a16:creationId xmlns:a16="http://schemas.microsoft.com/office/drawing/2014/main" id="{92F75479-3556-2B4D-8608-DCE48D7A9CAA}"/>
              </a:ext>
            </a:extLst>
          </p:cNvPr>
          <p:cNvSpPr txBox="1">
            <a:spLocks/>
          </p:cNvSpPr>
          <p:nvPr/>
        </p:nvSpPr>
        <p:spPr bwMode="auto">
          <a:xfrm>
            <a:off x="6591300" y="1212850"/>
            <a:ext cx="1447800" cy="677863"/>
          </a:xfrm>
          <a:prstGeom prst="rect">
            <a:avLst/>
          </a:prstGeom>
          <a:solidFill>
            <a:schemeClr val="bg2"/>
          </a:solidFill>
          <a:ln w="76200">
            <a:solidFill>
              <a:srgbClr val="FF40FF"/>
            </a:solidFill>
            <a:miter lim="800000"/>
            <a:headEnd/>
            <a:tailEnd/>
          </a:ln>
        </p:spPr>
        <p:txBody>
          <a:bodyPr lIns="91425" tIns="45713" rIns="91425" bIns="45713"/>
          <a:lstStyle>
            <a:lvl1pPr defTabSz="91281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1281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1281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1281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1281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4400" dirty="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LCSH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4454" y="1191386"/>
            <a:ext cx="3074158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55448" indent="-155448">
              <a:buFont typeface="Arial" charset="0"/>
              <a:buChar char="•"/>
              <a:defRPr/>
            </a:pPr>
            <a:r>
              <a:rPr lang="en-US" sz="2000" dirty="0">
                <a:latin typeface="Tw Cen MT" charset="0"/>
                <a:ea typeface="Tw Cen MT" charset="0"/>
                <a:cs typeface="Tw Cen MT" charset="0"/>
              </a:rPr>
              <a:t>An island </a:t>
            </a:r>
            <a:r>
              <a:rPr lang="en-US" sz="2000" dirty="0">
                <a:solidFill>
                  <a:srgbClr val="C00000"/>
                </a:solidFill>
                <a:latin typeface="Tw Cen MT" charset="0"/>
                <a:ea typeface="Tw Cen MT" charset="0"/>
                <a:cs typeface="Tw Cen MT" charset="0"/>
              </a:rPr>
              <a:t>“is a type of” </a:t>
            </a:r>
            <a:r>
              <a:rPr lang="en-US" sz="2000" dirty="0">
                <a:latin typeface="Tw Cen MT" charset="0"/>
                <a:ea typeface="Tw Cen MT" charset="0"/>
                <a:cs typeface="Tw Cen MT" charset="0"/>
              </a:rPr>
              <a:t>land area</a:t>
            </a:r>
          </a:p>
          <a:p>
            <a:pPr marL="155448" indent="-155448">
              <a:buFont typeface="Arial" charset="0"/>
              <a:buChar char="•"/>
              <a:defRPr/>
            </a:pPr>
            <a:r>
              <a:rPr lang="en-US" sz="2000" dirty="0">
                <a:latin typeface="Tw Cen MT" charset="0"/>
                <a:ea typeface="Tw Cen MT" charset="0"/>
                <a:cs typeface="Tw Cen MT" charset="0"/>
              </a:rPr>
              <a:t>A nation </a:t>
            </a:r>
            <a:r>
              <a:rPr lang="en-US" sz="2000" dirty="0">
                <a:solidFill>
                  <a:srgbClr val="C00000"/>
                </a:solidFill>
                <a:latin typeface="Tw Cen MT" charset="0"/>
                <a:ea typeface="Tw Cen MT" charset="0"/>
                <a:cs typeface="Tw Cen MT" charset="0"/>
              </a:rPr>
              <a:t>“is a type of” </a:t>
            </a:r>
            <a:r>
              <a:rPr lang="en-US" sz="2000" dirty="0">
                <a:latin typeface="Tw Cen MT" charset="0"/>
                <a:ea typeface="Tw Cen MT" charset="0"/>
                <a:cs typeface="Tw Cen MT" charset="0"/>
              </a:rPr>
              <a:t>geopolitical area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99841" y="197104"/>
            <a:ext cx="1548559" cy="1200329"/>
          </a:xfrm>
          <a:prstGeom prst="rect">
            <a:avLst/>
          </a:prstGeom>
          <a:solidFill>
            <a:srgbClr val="FFFFCC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dirty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charset="0"/>
                <a:ea typeface="Tw Cen MT" charset="0"/>
                <a:cs typeface="Tw Cen MT" charset="0"/>
              </a:rPr>
              <a:t>Relationships</a:t>
            </a:r>
            <a:r>
              <a:rPr lang="en-US" dirty="0">
                <a:latin typeface="Tw Cen MT" charset="0"/>
                <a:ea typeface="Tw Cen MT" charset="0"/>
                <a:cs typeface="Tw Cen MT" charset="0"/>
              </a:rPr>
              <a:t>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i="1" dirty="0">
                <a:latin typeface="Tw Cen MT" charset="0"/>
                <a:ea typeface="Tw Cen MT" charset="0"/>
                <a:cs typeface="Tw Cen MT" charset="0"/>
              </a:rPr>
              <a:t> Is at type of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i="1" dirty="0">
                <a:latin typeface="Tw Cen MT" charset="0"/>
                <a:ea typeface="Tw Cen MT" charset="0"/>
                <a:cs typeface="Tw Cen MT" charset="0"/>
              </a:rPr>
              <a:t> Causes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i="1" dirty="0">
                <a:latin typeface="Tw Cen MT" charset="0"/>
                <a:ea typeface="Tw Cen MT" charset="0"/>
                <a:cs typeface="Tw Cen MT" charset="0"/>
              </a:rPr>
              <a:t> Synonyms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7671" t="7588" r="22893"/>
          <a:stretch/>
        </p:blipFill>
        <p:spPr>
          <a:xfrm>
            <a:off x="4953000" y="1732116"/>
            <a:ext cx="3783842" cy="4406688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>
            <a:off x="1447800" y="3048000"/>
            <a:ext cx="1981200" cy="1255922"/>
          </a:xfrm>
          <a:prstGeom prst="wedgeEllipseCallout">
            <a:avLst>
              <a:gd name="adj1" fmla="val 221188"/>
              <a:gd name="adj2" fmla="val 200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I am an ontologist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5715000" y="6124239"/>
            <a:ext cx="302184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altLang="x-none" sz="1600" dirty="0">
                <a:solidFill>
                  <a:srgbClr val="000000"/>
                </a:solidFill>
                <a:latin typeface="Tw Cen MT" charset="0"/>
                <a:ea typeface="Tw Cen MT" charset="0"/>
                <a:cs typeface="Tw Cen MT" charset="0"/>
              </a:rPr>
              <a:t>Dagobert Soergel, ACM/CL, 1997</a:t>
            </a:r>
          </a:p>
          <a:p>
            <a:pPr eaLnBrk="1" hangingPunct="1"/>
            <a:r>
              <a:rPr lang="en-US" altLang="x-none" sz="1200" dirty="0">
                <a:solidFill>
                  <a:srgbClr val="000000"/>
                </a:solidFill>
                <a:latin typeface="Tw Cen MT" charset="0"/>
                <a:ea typeface="Tw Cen MT" charset="0"/>
                <a:cs typeface="Tw Cen MT" charset="0"/>
                <a:hlinkClick r:id="rId3"/>
              </a:rPr>
              <a:t>http://nkos.slis.kent.edu/busch/summary.pdf</a:t>
            </a:r>
            <a:r>
              <a:rPr lang="en-US" altLang="x-none" sz="1200" dirty="0">
                <a:solidFill>
                  <a:srgbClr val="000000"/>
                </a:solidFill>
                <a:latin typeface="Tw Cen MT" charset="0"/>
                <a:ea typeface="Tw Cen MT" charset="0"/>
                <a:cs typeface="Tw Cen MT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399"/>
            <a:ext cx="3962400" cy="914401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en-US" sz="3100" b="1" dirty="0"/>
              <a:t>Ontologies as “structured terminologies”</a:t>
            </a:r>
            <a:br>
              <a:rPr lang="en-US" sz="3100" b="1" dirty="0"/>
            </a:br>
            <a:br>
              <a:rPr lang="en-US" sz="3100" b="1" dirty="0"/>
            </a:br>
            <a:br>
              <a:rPr lang="en-US" sz="3100" dirty="0"/>
            </a:br>
            <a:br>
              <a:rPr lang="en-US" sz="3600" dirty="0"/>
            </a:br>
            <a:endParaRPr lang="en-US" sz="3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372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3333" r="9333"/>
          <a:stretch/>
        </p:blipFill>
        <p:spPr>
          <a:xfrm>
            <a:off x="3962400" y="937270"/>
            <a:ext cx="4267200" cy="5517931"/>
          </a:xfrm>
          <a:prstGeom prst="rect">
            <a:avLst/>
          </a:prstGeom>
        </p:spPr>
      </p:pic>
      <p:sp>
        <p:nvSpPr>
          <p:cNvPr id="11" name="Oval Callout 10"/>
          <p:cNvSpPr/>
          <p:nvPr/>
        </p:nvSpPr>
        <p:spPr>
          <a:xfrm>
            <a:off x="685801" y="2669336"/>
            <a:ext cx="2819400" cy="835864"/>
          </a:xfrm>
          <a:prstGeom prst="wedgeEllipseCallout">
            <a:avLst>
              <a:gd name="adj1" fmla="val 131458"/>
              <a:gd name="adj2" fmla="val 142618"/>
            </a:avLst>
          </a:prstGeom>
          <a:solidFill>
            <a:schemeClr val="bg1"/>
          </a:solidFill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0070C0"/>
                </a:solidFill>
                <a:latin typeface="Chalkboard" charset="0"/>
                <a:ea typeface="Chalkboard" charset="0"/>
                <a:cs typeface="Chalkboard" charset="0"/>
              </a:rPr>
              <a:t>Let’s get rid of the word metadata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609602" y="227001"/>
            <a:ext cx="3581398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2800" dirty="0">
                <a:solidFill>
                  <a:srgbClr val="000000"/>
                </a:solidFill>
                <a:latin typeface="Tw Cen MT" charset="0"/>
                <a:ea typeface="Tw Cen MT" charset="0"/>
                <a:cs typeface="Tw Cen MT" charset="0"/>
              </a:rPr>
              <a:t>Research Data Alliance Conference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x-none" sz="2800" dirty="0">
                <a:solidFill>
                  <a:srgbClr val="000000"/>
                </a:solidFill>
                <a:latin typeface="Tw Cen MT" charset="0"/>
                <a:ea typeface="Tw Cen MT" charset="0"/>
                <a:cs typeface="Tw Cen MT" charset="0"/>
              </a:rPr>
              <a:t>Peter Fox, RDA, Sweden, 2014</a:t>
            </a:r>
          </a:p>
        </p:txBody>
      </p:sp>
    </p:spTree>
    <p:extLst>
      <p:ext uri="{BB962C8B-B14F-4D97-AF65-F5344CB8AC3E}">
        <p14:creationId xmlns:p14="http://schemas.microsoft.com/office/powerpoint/2010/main" val="3047593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15DB6-C8DB-7E04-72B7-FAFB7153C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8229600" cy="1143000"/>
          </a:xfrm>
        </p:spPr>
        <p:txBody>
          <a:bodyPr/>
          <a:lstStyle/>
          <a:p>
            <a:r>
              <a:rPr lang="en-US" sz="4000" dirty="0"/>
              <a:t>Components of Metadata Standards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4D06346-8BAD-A33A-7308-05A5671D34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3661617"/>
              </p:ext>
            </p:extLst>
          </p:nvPr>
        </p:nvGraphicFramePr>
        <p:xfrm>
          <a:off x="490330" y="1420951"/>
          <a:ext cx="8229600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126622911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3669182587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7596932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2400" dirty="0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Data structure </a:t>
                      </a:r>
                    </a:p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2400" dirty="0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Standards </a:t>
                      </a:r>
                    </a:p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1800" dirty="0">
                          <a:solidFill>
                            <a:srgbClr val="0432FF"/>
                          </a:solidFill>
                          <a:latin typeface="Tw Cen MT" panose="020B0602020104020603" pitchFamily="34" charset="77"/>
                        </a:rPr>
                        <a:t>(container, label, semantics)</a:t>
                      </a:r>
                    </a:p>
                    <a:p>
                      <a:endParaRPr lang="en-US" dirty="0"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2400" dirty="0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Data communication standards</a:t>
                      </a:r>
                    </a:p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2400" dirty="0">
                          <a:solidFill>
                            <a:srgbClr val="0432FF"/>
                          </a:solidFill>
                          <a:latin typeface="Tw Cen MT" panose="020B0602020104020603" pitchFamily="34" charset="77"/>
                        </a:rPr>
                        <a:t> </a:t>
                      </a:r>
                      <a:r>
                        <a:rPr lang="en-US" altLang="en-US" sz="1800" dirty="0">
                          <a:solidFill>
                            <a:srgbClr val="0432FF"/>
                          </a:solidFill>
                          <a:latin typeface="Tw Cen MT" panose="020B0602020104020603" pitchFamily="34" charset="77"/>
                        </a:rPr>
                        <a:t>(encoding, markup,</a:t>
                      </a:r>
                    </a:p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1800" dirty="0">
                          <a:solidFill>
                            <a:srgbClr val="0432FF"/>
                          </a:solidFill>
                          <a:latin typeface="Tw Cen MT" panose="020B0602020104020603" pitchFamily="34" charset="77"/>
                        </a:rPr>
                        <a:t>data exchange)</a:t>
                      </a:r>
                    </a:p>
                    <a:p>
                      <a:endParaRPr lang="en-US" dirty="0"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2400" dirty="0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Data value standards</a:t>
                      </a:r>
                    </a:p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1800" dirty="0">
                          <a:solidFill>
                            <a:srgbClr val="0432FF"/>
                          </a:solidFill>
                          <a:latin typeface="Tw Cen MT" panose="020B0602020104020603" pitchFamily="34" charset="77"/>
                        </a:rPr>
                        <a:t>(authority files, ontologies, taxonomies, etc.)</a:t>
                      </a:r>
                    </a:p>
                    <a:p>
                      <a:endParaRPr lang="en-US" dirty="0"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071660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marL="0" marR="0" lvl="0" indent="0" algn="ctr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2400" b="1" dirty="0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Data syntax standards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Verdana" charset="0"/>
                        </a:rPr>
                        <a:t>Data syntax standards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232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1" dirty="0">
                          <a:solidFill>
                            <a:srgbClr val="7030A0"/>
                          </a:solidFill>
                          <a:latin typeface="Tw Cen MT" panose="020B0602020104020603" pitchFamily="34" charset="77"/>
                        </a:rPr>
                        <a:t>element/property ordering</a:t>
                      </a:r>
                      <a:endParaRPr lang="en-US" b="1" i="1" dirty="0">
                        <a:solidFill>
                          <a:srgbClr val="7030A0"/>
                        </a:solidFill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think </a:t>
                      </a:r>
                      <a:r>
                        <a:rPr lang="en-US" sz="1800" b="1" i="1" dirty="0">
                          <a:solidFill>
                            <a:srgbClr val="7030A0"/>
                          </a:solidFill>
                          <a:latin typeface="Tw Cen MT" panose="020B0602020104020603" pitchFamily="34" charset="77"/>
                        </a:rPr>
                        <a:t>grammar…</a:t>
                      </a:r>
                      <a:endParaRPr lang="en-US" b="1" i="1" dirty="0">
                        <a:solidFill>
                          <a:srgbClr val="7030A0"/>
                        </a:solidFill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1" dirty="0">
                          <a:solidFill>
                            <a:srgbClr val="7030A0"/>
                          </a:solidFill>
                          <a:latin typeface="Tw Cen MT" panose="020B0602020104020603" pitchFamily="34" charset="77"/>
                        </a:rPr>
                        <a:t>content syntax</a:t>
                      </a:r>
                      <a:endParaRPr lang="en-US" b="1" i="1" dirty="0">
                        <a:solidFill>
                          <a:srgbClr val="7030A0"/>
                        </a:solidFill>
                        <a:latin typeface="Tw Cen MT" panose="020B0602020104020603" pitchFamily="34" charset="77"/>
                      </a:endParaRPr>
                    </a:p>
                    <a:p>
                      <a:endParaRPr lang="en-US" dirty="0"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30306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5024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92FBF-9A23-DB4D-A947-D90CBB39B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52400"/>
            <a:ext cx="533400" cy="470852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wordArtVert"/>
          <a:lstStyle/>
          <a:p>
            <a:r>
              <a:rPr lang="en-US" sz="2000" dirty="0"/>
              <a:t>Big Metadata</a:t>
            </a:r>
          </a:p>
        </p:txBody>
      </p:sp>
      <p:pic>
        <p:nvPicPr>
          <p:cNvPr id="6" name="Content Placeholder 5" descr="Text, letter&#10;&#10;Description automatically generated">
            <a:extLst>
              <a:ext uri="{FF2B5EF4-FFF2-40B4-BE49-F238E27FC236}">
                <a16:creationId xmlns:a16="http://schemas.microsoft.com/office/drawing/2014/main" id="{2D37E7E6-6C14-E248-94F5-71A1EB0E47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19" y="47289"/>
            <a:ext cx="7905750" cy="676342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B7A865-9223-2745-AD9A-2791FC61AC8F}"/>
              </a:ext>
            </a:extLst>
          </p:cNvPr>
          <p:cNvSpPr txBox="1"/>
          <p:nvPr/>
        </p:nvSpPr>
        <p:spPr>
          <a:xfrm>
            <a:off x="200025" y="5562600"/>
            <a:ext cx="1428750" cy="5770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50" dirty="0">
                <a:latin typeface="Tw Cen MT" panose="020B0602020104020603" pitchFamily="34" charset="77"/>
              </a:rPr>
              <a:t>Greenberg, J. (2017): </a:t>
            </a:r>
            <a:r>
              <a:rPr lang="en-US" sz="1050" dirty="0" err="1">
                <a:latin typeface="Tw Cen MT" panose="020B0602020104020603" pitchFamily="34" charset="77"/>
              </a:rPr>
              <a:t>doi.org</a:t>
            </a:r>
            <a:r>
              <a:rPr lang="en-US" sz="1050" dirty="0">
                <a:latin typeface="Tw Cen MT" panose="020B0602020104020603" pitchFamily="34" charset="77"/>
              </a:rPr>
              <a:t>/10.1515/jdis-2017-0012</a:t>
            </a:r>
            <a:endParaRPr lang="en-US" dirty="0">
              <a:latin typeface="Tw Cen MT" panose="020B0602020104020603" pitchFamily="34" charset="77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85D31A2-BF09-8A47-BC13-7B194400E944}"/>
              </a:ext>
            </a:extLst>
          </p:cNvPr>
          <p:cNvCxnSpPr/>
          <p:nvPr/>
        </p:nvCxnSpPr>
        <p:spPr>
          <a:xfrm>
            <a:off x="4038600" y="5181600"/>
            <a:ext cx="990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5661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bstract network of node and mesh">
            <a:extLst>
              <a:ext uri="{FF2B5EF4-FFF2-40B4-BE49-F238E27FC236}">
                <a16:creationId xmlns:a16="http://schemas.microsoft.com/office/drawing/2014/main" id="{F7E477BC-C3E6-614E-9FA2-A51D50FD09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40" r="23434" b="-1"/>
          <a:stretch/>
        </p:blipFill>
        <p:spPr>
          <a:xfrm rot="5400000">
            <a:off x="1365121" y="-914822"/>
            <a:ext cx="6410430" cy="8690131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2292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>
              <a:spcBef>
                <a:spcPct val="30000"/>
              </a:spcBef>
              <a:buClr>
                <a:schemeClr val="folHlink"/>
              </a:buClr>
              <a:buSzPct val="60000"/>
              <a:buFont typeface="Wingdings" charset="2"/>
              <a:buChar char="n"/>
            </a:pPr>
            <a:endParaRPr kumimoji="0" lang="en-US" altLang="en-US" sz="3600" dirty="0">
              <a:solidFill>
                <a:schemeClr val="hlink"/>
              </a:solidFill>
              <a:latin typeface="Arial Unicode MS" charset="0"/>
            </a:endParaRPr>
          </a:p>
          <a:p>
            <a:pPr eaLnBrk="1" hangingPunct="1">
              <a:spcBef>
                <a:spcPct val="30000"/>
              </a:spcBef>
              <a:buClr>
                <a:schemeClr val="folHlink"/>
              </a:buClr>
              <a:buSzPct val="60000"/>
              <a:buFont typeface="Wingdings" charset="2"/>
              <a:buChar char="n"/>
            </a:pPr>
            <a:endParaRPr kumimoji="0" lang="en-US" altLang="en-US" sz="3600" dirty="0">
              <a:solidFill>
                <a:schemeClr val="hlink"/>
              </a:solidFill>
              <a:latin typeface="Arial Unicode MS" charset="0"/>
            </a:endParaRPr>
          </a:p>
          <a:p>
            <a:pPr eaLnBrk="1" hangingPunct="1">
              <a:spcBef>
                <a:spcPct val="30000"/>
              </a:spcBef>
              <a:buClr>
                <a:schemeClr val="folHlink"/>
              </a:buClr>
              <a:buSzPct val="60000"/>
              <a:buFont typeface="Wingdings" charset="2"/>
              <a:buNone/>
            </a:pPr>
            <a:endParaRPr kumimoji="0" lang="en-US" altLang="en-US" sz="2400" dirty="0">
              <a:solidFill>
                <a:schemeClr val="hlink"/>
              </a:solidFill>
              <a:latin typeface="Arial Unicode MS" charset="0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fld id="{DB0B78FA-C382-EF44-AD7B-85D79EC6F896}" type="slidenum">
              <a:rPr lang="en-US" altLang="x-none" sz="1400" smtClean="0">
                <a:latin typeface="Arial" charset="0"/>
              </a:rPr>
              <a:pPr/>
              <a:t>6</a:t>
            </a:fld>
            <a:endParaRPr lang="en-US" altLang="x-none" sz="1400" dirty="0">
              <a:latin typeface="Arial" charset="0"/>
            </a:endParaRPr>
          </a:p>
        </p:txBody>
      </p:sp>
      <p:pic>
        <p:nvPicPr>
          <p:cNvPr id="12293" name="Picture 4" descr="ontology1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68587" y="1600200"/>
            <a:ext cx="6122400" cy="44043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0506105-23C0-574C-A4D8-D4BEE09E5C0A}"/>
              </a:ext>
            </a:extLst>
          </p:cNvPr>
          <p:cNvSpPr txBox="1">
            <a:spLocks/>
          </p:cNvSpPr>
          <p:nvPr/>
        </p:nvSpPr>
        <p:spPr>
          <a:xfrm>
            <a:off x="5465812" y="685800"/>
            <a:ext cx="2740927" cy="685800"/>
          </a:xfrm>
          <a:prstGeom prst="rect">
            <a:avLst/>
          </a:prstGeom>
        </p:spPr>
        <p:txBody>
          <a:bodyPr vert="horz" lIns="228600" tIns="228600" rIns="228600" bIns="0" rtlCol="0" anchor="b">
            <a:normAutofit fontScale="90000" lnSpcReduction="20000"/>
          </a:bodyPr>
          <a:lstStyle>
            <a:lvl1pPr algn="ctr" defTabSz="914254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400">
              <a:lnSpc>
                <a:spcPct val="80000"/>
              </a:lnSpc>
            </a:pPr>
            <a:r>
              <a:rPr lang="en-US" sz="4800" spc="-150" dirty="0">
                <a:latin typeface="Tw Cen MT" panose="020B0602020104020603" pitchFamily="34" charset="77"/>
              </a:rPr>
              <a:t>Ontology</a:t>
            </a:r>
            <a:endParaRPr lang="en-US" sz="4200" spc="-150" dirty="0">
              <a:latin typeface="Tw Cen MT" panose="020B0602020104020603" pitchFamily="34" charset="77"/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457200"/>
            <a:ext cx="4449763" cy="1143000"/>
          </a:xfrm>
        </p:spPr>
        <p:txBody>
          <a:bodyPr/>
          <a:lstStyle/>
          <a:p>
            <a:pPr algn="l">
              <a:defRPr/>
            </a:pPr>
            <a:r>
              <a:rPr kumimoji="0" lang="en-US" sz="1600" dirty="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rPr>
              <a:t>(McGuinness, D. L. (2003).  Ontologies Come of Age.  In Fensel, et al, </a:t>
            </a:r>
            <a:r>
              <a:rPr kumimoji="0" lang="en-US" sz="1600" i="1" dirty="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rPr>
              <a:t>Spinning the Semantic Web</a:t>
            </a:r>
            <a:r>
              <a:rPr kumimoji="0" lang="en-US" sz="1600" dirty="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rPr>
              <a:t>.  (Cambridge, MIT Press)</a:t>
            </a:r>
            <a:endParaRPr kumimoji="0" lang="en-US" sz="2800" i="1" dirty="0">
              <a:solidFill>
                <a:schemeClr val="tx1"/>
              </a:solidFill>
              <a:latin typeface="Tw Cen MT" charset="0"/>
              <a:ea typeface="Tw Cen MT" charset="0"/>
              <a:cs typeface="Tw Cen MT" charset="0"/>
            </a:endParaRPr>
          </a:p>
        </p:txBody>
      </p:sp>
      <p:pic>
        <p:nvPicPr>
          <p:cNvPr id="8" name="Picture 2" descr="Deborah McGuinness | Faculty at Rensselaer">
            <a:extLst>
              <a:ext uri="{FF2B5EF4-FFF2-40B4-BE49-F238E27FC236}">
                <a16:creationId xmlns:a16="http://schemas.microsoft.com/office/drawing/2014/main" id="{685E8E8F-7F3E-D24C-A10E-1E37E55C6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1982787" cy="1982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5050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55479-B4D4-1D44-840D-D4254DE54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Ontologies and reality</a:t>
            </a:r>
          </a:p>
        </p:txBody>
      </p:sp>
      <p:pic>
        <p:nvPicPr>
          <p:cNvPr id="1026" name="Picture 2" descr="Worried Cartoon PNG Images, Worried Cartoon Clipart Free Download">
            <a:extLst>
              <a:ext uri="{FF2B5EF4-FFF2-40B4-BE49-F238E27FC236}">
                <a16:creationId xmlns:a16="http://schemas.microsoft.com/office/drawing/2014/main" id="{6860E844-C349-A54A-AB93-5D9A70FC69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305050"/>
            <a:ext cx="2438400" cy="2229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451790E-B280-6F4D-96FB-833FE92A5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0" y="1219200"/>
            <a:ext cx="1320800" cy="1320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B7BB1F-8AAD-BB4C-893A-58E267AE7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3962400"/>
            <a:ext cx="4025266" cy="18784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A5248A-C3DC-CD08-D25A-A61A49FD38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8629" y="1263801"/>
            <a:ext cx="6089171" cy="459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083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C2AA7C-5C8D-4783-2490-F9CF58E78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3040" y="995876"/>
            <a:ext cx="7002747" cy="47136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A1D0A6-D26B-8848-7A4F-7F6CD39670DA}"/>
              </a:ext>
            </a:extLst>
          </p:cNvPr>
          <p:cNvSpPr txBox="1"/>
          <p:nvPr/>
        </p:nvSpPr>
        <p:spPr>
          <a:xfrm>
            <a:off x="1756955" y="5592536"/>
            <a:ext cx="531658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>
                <a:solidFill>
                  <a:srgbClr val="000000"/>
                </a:solidFill>
                <a:latin typeface="Gill Sans MT" panose="020B0502020104020203" pitchFamily="34" charset="0"/>
              </a:rPr>
              <a:t>Zeng, Marcia Lei. 2008. “Knowledge Organization Systems”. </a:t>
            </a:r>
            <a:r>
              <a:rPr lang="en-US" sz="900" i="1" dirty="0">
                <a:solidFill>
                  <a:srgbClr val="000000"/>
                </a:solidFill>
                <a:latin typeface="Gill Sans MT" panose="020B0502020104020203" pitchFamily="34" charset="0"/>
              </a:rPr>
              <a:t>Knowledge Organization</a:t>
            </a:r>
            <a:r>
              <a:rPr lang="en-US" sz="900" dirty="0">
                <a:solidFill>
                  <a:srgbClr val="000000"/>
                </a:solidFill>
                <a:latin typeface="Gill Sans MT" panose="020B0502020104020203" pitchFamily="34" charset="0"/>
              </a:rPr>
              <a:t> 35, nos. 2-3: 160-82.</a:t>
            </a:r>
            <a:endParaRPr lang="en-US" sz="900" dirty="0"/>
          </a:p>
        </p:txBody>
      </p:sp>
    </p:spTree>
    <p:extLst>
      <p:ext uri="{BB962C8B-B14F-4D97-AF65-F5344CB8AC3E}">
        <p14:creationId xmlns:p14="http://schemas.microsoft.com/office/powerpoint/2010/main" val="40104605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dirty="0"/>
              <a:t>Philosophy</a:t>
            </a:r>
          </a:p>
        </p:txBody>
      </p:sp>
      <p:graphicFrame>
        <p:nvGraphicFramePr>
          <p:cNvPr id="17414" name="Rectangle 3">
            <a:extLst>
              <a:ext uri="{FF2B5EF4-FFF2-40B4-BE49-F238E27FC236}">
                <a16:creationId xmlns:a16="http://schemas.microsoft.com/office/drawing/2014/main" id="{467FD96C-6452-41F1-A346-17F810E05F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8901733"/>
              </p:ext>
            </p:extLst>
          </p:nvPr>
        </p:nvGraphicFramePr>
        <p:xfrm>
          <a:off x="457200" y="12954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2266039"/>
      </p:ext>
    </p:extLst>
  </p:cSld>
  <p:clrMapOvr>
    <a:masterClrMapping/>
  </p:clrMapOvr>
</p:sld>
</file>

<file path=ppt/theme/theme1.xml><?xml version="1.0" encoding="utf-8"?>
<a:theme xmlns:a="http://schemas.openxmlformats.org/drawingml/2006/main" name="CVDI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Extended CVD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Complete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1320</Words>
  <Application>Microsoft Office PowerPoint</Application>
  <PresentationFormat>Letter Paper (8.5x11 in)</PresentationFormat>
  <Paragraphs>233</Paragraphs>
  <Slides>28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28</vt:i4>
      </vt:variant>
    </vt:vector>
  </HeadingPairs>
  <TitlesOfParts>
    <vt:vector size="43" baseType="lpstr">
      <vt:lpstr>ＭＳ Ｐゴシック</vt:lpstr>
      <vt:lpstr>Arial</vt:lpstr>
      <vt:lpstr>Arial Unicode MS</vt:lpstr>
      <vt:lpstr>Calibri</vt:lpstr>
      <vt:lpstr>Chalkboard</vt:lpstr>
      <vt:lpstr>Courier New</vt:lpstr>
      <vt:lpstr>Gill Sans MT</vt:lpstr>
      <vt:lpstr>News Gothic MT</vt:lpstr>
      <vt:lpstr>Times New Roman</vt:lpstr>
      <vt:lpstr>Tw Cen MT</vt:lpstr>
      <vt:lpstr>Wingdings</vt:lpstr>
      <vt:lpstr>CVDI Theme</vt:lpstr>
      <vt:lpstr>Custom Design</vt:lpstr>
      <vt:lpstr>Extended CVDI</vt:lpstr>
      <vt:lpstr>CompleteBlank</vt:lpstr>
      <vt:lpstr>PowerPoint Presentation</vt:lpstr>
      <vt:lpstr>What is Metadata?</vt:lpstr>
      <vt:lpstr>PowerPoint Presentation</vt:lpstr>
      <vt:lpstr>Components of Metadata Standards</vt:lpstr>
      <vt:lpstr>Big Metadata</vt:lpstr>
      <vt:lpstr>(McGuinness, D. L. (2003).  Ontologies Come of Age.  In Fensel, et al, Spinning the Semantic Web.  (Cambridge, MIT Press)</vt:lpstr>
      <vt:lpstr>Ontologies and reality</vt:lpstr>
      <vt:lpstr>PowerPoint Presentation</vt:lpstr>
      <vt:lpstr>Philosophy</vt:lpstr>
      <vt:lpstr>Ontology defined</vt:lpstr>
      <vt:lpstr>AN ONTOLOGY OF SHAPES     </vt:lpstr>
      <vt:lpstr>Ontology</vt:lpstr>
      <vt:lpstr>PowerPoint Presentation</vt:lpstr>
      <vt:lpstr>AN ONTOLOGY OF FOOD     </vt:lpstr>
      <vt:lpstr>Let’s go to Protégé </vt:lpstr>
      <vt:lpstr>Important Facts</vt:lpstr>
      <vt:lpstr>The Role of Ontology</vt:lpstr>
      <vt:lpstr>Reasoning to identify species variation</vt:lpstr>
      <vt:lpstr>https://www.haojunheng.com/project/joie-kdd/ </vt:lpstr>
      <vt:lpstr>Linked data</vt:lpstr>
      <vt:lpstr>Evolution of the Web http://www.w3.org </vt:lpstr>
      <vt:lpstr>PowerPoint Presentation</vt:lpstr>
      <vt:lpstr>Linked Data based on RDF data model</vt:lpstr>
      <vt:lpstr>The sky has the color blue</vt:lpstr>
      <vt:lpstr>Example of RDF</vt:lpstr>
      <vt:lpstr>https://lod-cloud.net/</vt:lpstr>
      <vt:lpstr>PowerPoint Presentation</vt:lpstr>
      <vt:lpstr>Ontologies as “structured terminologies”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2025-01-14T20:24:21Z</dcterms:created>
  <dcterms:modified xsi:type="dcterms:W3CDTF">2025-01-14T20:24:29Z</dcterms:modified>
</cp:coreProperties>
</file>

<file path=docProps/thumbnail.jpeg>
</file>